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93165" y="642620"/>
            <a:ext cx="675766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BE1F23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20-01-23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HelveticaNeue-Light"/>
                <a:cs typeface="HelveticaNeue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E1F23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20-01-23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41556"/>
            <a:ext cx="9143999" cy="816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6435" y="672119"/>
            <a:ext cx="7574339" cy="5217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HelveticaNeue-Light"/>
                <a:cs typeface="HelveticaNeue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20-01-23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HelveticaNeue-Light"/>
                <a:cs typeface="HelveticaNeue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20-01-23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20-01-23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41556"/>
            <a:ext cx="9143999" cy="816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9476" y="659448"/>
            <a:ext cx="4938395" cy="112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HelveticaNeue-Light"/>
                <a:cs typeface="HelveticaNeue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3412" y="1772073"/>
            <a:ext cx="5056505" cy="3483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BE1F23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20-01-23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629" y="755226"/>
            <a:ext cx="7593902" cy="3305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539" y="642620"/>
            <a:ext cx="5549900" cy="172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dirty="0"/>
              <a:t>Because…</a:t>
            </a:r>
            <a:endParaRPr sz="3200"/>
          </a:p>
          <a:p>
            <a:pPr marL="12700" marR="5080">
              <a:lnSpc>
                <a:spcPts val="4800"/>
              </a:lnSpc>
              <a:spcBef>
                <a:spcPts val="140"/>
              </a:spcBef>
              <a:tabLst>
                <a:tab pos="1000125" algn="l"/>
                <a:tab pos="1969770" algn="l"/>
                <a:tab pos="4105910" algn="l"/>
                <a:tab pos="4820920" algn="l"/>
              </a:tabLst>
            </a:pPr>
            <a:r>
              <a:rPr sz="4000" spc="-445" dirty="0">
                <a:solidFill>
                  <a:srgbClr val="BE1F23"/>
                </a:solidFill>
                <a:latin typeface="Helvetica Neue"/>
                <a:cs typeface="Helvetica Neue"/>
              </a:rPr>
              <a:t>Y</a:t>
            </a:r>
            <a:r>
              <a:rPr sz="4000" dirty="0">
                <a:solidFill>
                  <a:srgbClr val="BE1F23"/>
                </a:solidFill>
                <a:latin typeface="Helvetica Neue"/>
                <a:cs typeface="Helvetica Neue"/>
              </a:rPr>
              <a:t>ou	pay	“pennies	on	the  dollar”!</a:t>
            </a:r>
            <a:endParaRPr sz="4000">
              <a:latin typeface="Helvetica Neue"/>
              <a:cs typeface="Helvetica Neu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27286" rIns="0" bIns="0" rtlCol="0">
            <a:spAutoFit/>
          </a:bodyPr>
          <a:lstStyle/>
          <a:p>
            <a:pPr marR="5080">
              <a:lnSpc>
                <a:spcPct val="998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HelveticaNeue-Light"/>
                <a:cs typeface="HelveticaNeue-Light"/>
              </a:rPr>
              <a:t>A </a:t>
            </a:r>
            <a:r>
              <a:rPr dirty="0"/>
              <a:t>small investment </a:t>
            </a:r>
            <a:r>
              <a:rPr dirty="0">
                <a:solidFill>
                  <a:srgbClr val="000000"/>
                </a:solidFill>
                <a:latin typeface="HelveticaNeue-Light"/>
                <a:cs typeface="HelveticaNeue-Light"/>
              </a:rPr>
              <a:t>is  exchanged for a much</a:t>
            </a:r>
            <a:r>
              <a:rPr spc="-100" dirty="0">
                <a:solidFill>
                  <a:srgbClr val="000000"/>
                </a:solidFill>
                <a:latin typeface="HelveticaNeue-Light"/>
                <a:cs typeface="HelveticaNeue-Light"/>
              </a:rPr>
              <a:t> </a:t>
            </a:r>
            <a:r>
              <a:rPr spc="-15" dirty="0"/>
              <a:t>larger  </a:t>
            </a:r>
            <a:r>
              <a:rPr dirty="0"/>
              <a:t>cash payment </a:t>
            </a:r>
            <a:r>
              <a:rPr dirty="0">
                <a:solidFill>
                  <a:srgbClr val="000000"/>
                </a:solidFill>
                <a:latin typeface="HelveticaNeue-Light"/>
                <a:cs typeface="HelveticaNeue-Light"/>
              </a:rPr>
              <a:t>when it is  needed</a:t>
            </a:r>
            <a:r>
              <a:rPr spc="-5" dirty="0">
                <a:solidFill>
                  <a:srgbClr val="000000"/>
                </a:solidFill>
                <a:latin typeface="HelveticaNeue-Light"/>
                <a:cs typeface="HelveticaNeue-Light"/>
              </a:rPr>
              <a:t> </a:t>
            </a:r>
            <a:r>
              <a:rPr dirty="0">
                <a:solidFill>
                  <a:srgbClr val="000000"/>
                </a:solidFill>
                <a:latin typeface="HelveticaNeue-Light"/>
                <a:cs typeface="HelveticaNeue-Light"/>
              </a:rPr>
              <a:t>most.</a:t>
            </a:r>
          </a:p>
          <a:p>
            <a:pPr marL="635" marR="185420">
              <a:lnSpc>
                <a:spcPct val="100000"/>
              </a:lnSpc>
              <a:spcBef>
                <a:spcPts val="1410"/>
              </a:spcBef>
            </a:pPr>
            <a:r>
              <a:rPr sz="2000" dirty="0">
                <a:solidFill>
                  <a:srgbClr val="000000"/>
                </a:solidFill>
                <a:latin typeface="HelveticaNeue-Light"/>
                <a:cs typeface="HelveticaNeue-Light"/>
              </a:rPr>
              <a:t>e.g.: </a:t>
            </a:r>
            <a:r>
              <a:rPr sz="2000" spc="-10" dirty="0">
                <a:solidFill>
                  <a:srgbClr val="000000"/>
                </a:solidFill>
                <a:latin typeface="HelveticaNeue-Light"/>
                <a:cs typeface="HelveticaNeue-Light"/>
              </a:rPr>
              <a:t>Approx. </a:t>
            </a:r>
            <a:r>
              <a:rPr sz="2000" dirty="0"/>
              <a:t>$2.5 million </a:t>
            </a:r>
            <a:r>
              <a:rPr sz="2000" dirty="0">
                <a:solidFill>
                  <a:srgbClr val="000000"/>
                </a:solidFill>
                <a:latin typeface="HelveticaNeue-Light"/>
                <a:cs typeface="HelveticaNeue-Light"/>
              </a:rPr>
              <a:t>annual </a:t>
            </a:r>
            <a:r>
              <a:rPr sz="2000" spc="-10" dirty="0">
                <a:solidFill>
                  <a:srgbClr val="000000"/>
                </a:solidFill>
                <a:latin typeface="HelveticaNeue-Light"/>
                <a:cs typeface="HelveticaNeue-Light"/>
              </a:rPr>
              <a:t>premium</a:t>
            </a:r>
            <a:r>
              <a:rPr sz="2000" spc="-30" dirty="0">
                <a:solidFill>
                  <a:srgbClr val="000000"/>
                </a:solidFill>
                <a:latin typeface="HelveticaNeue-Light"/>
                <a:cs typeface="HelveticaNeue-Light"/>
              </a:rPr>
              <a:t> </a:t>
            </a:r>
            <a:r>
              <a:rPr sz="2000" dirty="0">
                <a:solidFill>
                  <a:srgbClr val="000000"/>
                </a:solidFill>
                <a:latin typeface="HelveticaNeue-Light"/>
                <a:cs typeface="HelveticaNeue-Light"/>
              </a:rPr>
              <a:t>in  exchange for a </a:t>
            </a:r>
            <a:r>
              <a:rPr sz="2000" dirty="0"/>
              <a:t>$100 million </a:t>
            </a:r>
            <a:r>
              <a:rPr sz="2000" dirty="0">
                <a:solidFill>
                  <a:srgbClr val="000000"/>
                </a:solidFill>
                <a:latin typeface="HelveticaNeue-Light"/>
                <a:cs typeface="HelveticaNeue-Light"/>
              </a:rPr>
              <a:t>death</a:t>
            </a:r>
            <a:r>
              <a:rPr sz="2000" spc="-60" dirty="0">
                <a:solidFill>
                  <a:srgbClr val="000000"/>
                </a:solidFill>
                <a:latin typeface="HelveticaNeue-Light"/>
                <a:cs typeface="HelveticaNeue-Light"/>
              </a:rPr>
              <a:t> </a:t>
            </a:r>
            <a:r>
              <a:rPr sz="2000" dirty="0">
                <a:solidFill>
                  <a:srgbClr val="000000"/>
                </a:solidFill>
                <a:latin typeface="HelveticaNeue-Light"/>
                <a:cs typeface="HelveticaNeue-Light"/>
              </a:rPr>
              <a:t>benefit</a:t>
            </a:r>
            <a:endParaRPr sz="2000">
              <a:latin typeface="HelveticaNeue-Light"/>
              <a:cs typeface="HelveticaNeue-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289" y="225107"/>
            <a:ext cx="70250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What people </a:t>
            </a:r>
            <a:r>
              <a:rPr sz="3500" dirty="0">
                <a:solidFill>
                  <a:srgbClr val="BE1F23"/>
                </a:solidFill>
                <a:latin typeface="Helvetica Neue"/>
                <a:cs typeface="Helvetica Neue"/>
              </a:rPr>
              <a:t>think </a:t>
            </a:r>
            <a:r>
              <a:rPr sz="3500" dirty="0"/>
              <a:t>they </a:t>
            </a:r>
            <a:r>
              <a:rPr sz="3500" spc="-25" dirty="0"/>
              <a:t>are</a:t>
            </a:r>
            <a:r>
              <a:rPr sz="3500" spc="-90" dirty="0"/>
              <a:t> </a:t>
            </a:r>
            <a:r>
              <a:rPr sz="3500" dirty="0"/>
              <a:t>buying…</a:t>
            </a:r>
            <a:endParaRPr sz="3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69950"/>
            <a:ext cx="8991599" cy="55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9041" y="901700"/>
            <a:ext cx="5497195" cy="401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84810" algn="l"/>
                <a:tab pos="943610" algn="l"/>
                <a:tab pos="977900" algn="l"/>
                <a:tab pos="1274445" algn="l"/>
                <a:tab pos="1308100" algn="l"/>
                <a:tab pos="2036445" algn="l"/>
                <a:tab pos="2265045" algn="l"/>
                <a:tab pos="2616200" algn="l"/>
                <a:tab pos="2988945" algn="l"/>
                <a:tab pos="3078480" algn="l"/>
                <a:tab pos="3284854" algn="l"/>
                <a:tab pos="3716654" algn="l"/>
                <a:tab pos="4035425" algn="l"/>
                <a:tab pos="4326255" algn="l"/>
                <a:tab pos="4407535" algn="l"/>
              </a:tabLst>
            </a:pPr>
            <a:r>
              <a:rPr sz="3600" dirty="0">
                <a:latin typeface="HelveticaNeue-Light"/>
                <a:cs typeface="HelveticaNeue-Light"/>
              </a:rPr>
              <a:t>But,	what	they	</a:t>
            </a:r>
            <a:r>
              <a:rPr sz="3600" spc="-10" dirty="0">
                <a:solidFill>
                  <a:srgbClr val="BE1F23"/>
                </a:solidFill>
                <a:latin typeface="Helvetica Neue"/>
                <a:cs typeface="Helvetica Neue"/>
              </a:rPr>
              <a:t>probably  </a:t>
            </a:r>
            <a:r>
              <a:rPr sz="3600" dirty="0">
                <a:latin typeface="HelveticaNeue-Light"/>
                <a:cs typeface="HelveticaNeue-Light"/>
              </a:rPr>
              <a:t>own		-	because		</a:t>
            </a:r>
            <a:r>
              <a:rPr sz="3600" dirty="0" smtClean="0">
                <a:latin typeface="HelveticaNeue-Light"/>
                <a:cs typeface="HelveticaNeue-Light"/>
              </a:rPr>
              <a:t>they</a:t>
            </a:r>
            <a:r>
              <a:rPr lang="en-US" sz="3600" dirty="0" smtClean="0">
                <a:latin typeface="HelveticaNeue-Light"/>
                <a:cs typeface="HelveticaNeue-Light"/>
              </a:rPr>
              <a:t> </a:t>
            </a:r>
            <a:r>
              <a:rPr sz="3600" dirty="0" smtClean="0">
                <a:solidFill>
                  <a:srgbClr val="BE1F23"/>
                </a:solidFill>
                <a:latin typeface="Helvetica Neue"/>
                <a:cs typeface="Helvetica Neue"/>
              </a:rPr>
              <a:t>bought  </a:t>
            </a: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it	and	</a:t>
            </a:r>
            <a:r>
              <a:rPr sz="3600" spc="-20" dirty="0">
                <a:solidFill>
                  <a:srgbClr val="BE1F23"/>
                </a:solidFill>
                <a:latin typeface="Helvetica Neue"/>
                <a:cs typeface="Helvetica Neue"/>
              </a:rPr>
              <a:t>forgot	</a:t>
            </a: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it	</a:t>
            </a:r>
            <a:r>
              <a:rPr sz="3600" dirty="0">
                <a:latin typeface="HelveticaNeue-Light"/>
                <a:cs typeface="HelveticaNeue-Light"/>
              </a:rPr>
              <a:t>-	is	an	asset  with	a		high	</a:t>
            </a:r>
            <a:r>
              <a:rPr sz="3600" spc="-10" dirty="0">
                <a:latin typeface="HelveticaNeue-Light"/>
                <a:cs typeface="HelveticaNeue-Light"/>
              </a:rPr>
              <a:t>probability		</a:t>
            </a:r>
            <a:r>
              <a:rPr sz="3600" dirty="0">
                <a:latin typeface="HelveticaNeue-Light"/>
                <a:cs typeface="HelveticaNeue-Light"/>
              </a:rPr>
              <a:t>of  experiencing	</a:t>
            </a: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compounding  deterioration.</a:t>
            </a:r>
            <a:endParaRPr sz="3600" dirty="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1367155" algn="l"/>
              </a:tabLst>
            </a:pPr>
            <a:r>
              <a:rPr sz="3600" dirty="0">
                <a:latin typeface="HelveticaNeue-Light"/>
                <a:cs typeface="HelveticaNeue-Light"/>
              </a:rPr>
              <a:t>Which	means…</a:t>
            </a: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4394" y="1663700"/>
            <a:ext cx="463296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  <a:tabLst>
                <a:tab pos="1909445" algn="l"/>
                <a:tab pos="2409190" algn="l"/>
                <a:tab pos="3501390" algn="l"/>
                <a:tab pos="4001135" algn="l"/>
              </a:tabLst>
            </a:pPr>
            <a:r>
              <a:rPr dirty="0"/>
              <a:t>Upwa</a:t>
            </a:r>
            <a:r>
              <a:rPr spc="-65" dirty="0"/>
              <a:t>r</a:t>
            </a:r>
            <a:r>
              <a:rPr dirty="0"/>
              <a:t>ds	of	</a:t>
            </a:r>
            <a:r>
              <a:rPr dirty="0">
                <a:solidFill>
                  <a:srgbClr val="BE1F23"/>
                </a:solidFill>
                <a:latin typeface="Helvetica Neue"/>
                <a:cs typeface="Helvetica Neue"/>
              </a:rPr>
              <a:t>90%	</a:t>
            </a:r>
            <a:r>
              <a:rPr dirty="0"/>
              <a:t>of	the  time…</a:t>
            </a:r>
          </a:p>
          <a:p>
            <a:pPr marL="12700">
              <a:lnSpc>
                <a:spcPts val="4160"/>
              </a:lnSpc>
              <a:tabLst>
                <a:tab pos="757555" algn="l"/>
                <a:tab pos="2442210" algn="l"/>
                <a:tab pos="3204210" algn="l"/>
              </a:tabLst>
            </a:pPr>
            <a:r>
              <a:rPr dirty="0"/>
              <a:t>the	</a:t>
            </a:r>
            <a:r>
              <a:rPr dirty="0">
                <a:solidFill>
                  <a:srgbClr val="BE1F23"/>
                </a:solidFill>
                <a:latin typeface="Helvetica Neue"/>
                <a:cs typeface="Helvetica Neue"/>
              </a:rPr>
              <a:t>policies	</a:t>
            </a:r>
            <a:r>
              <a:rPr spc="-25" dirty="0">
                <a:solidFill>
                  <a:srgbClr val="BE1F23"/>
                </a:solidFill>
                <a:latin typeface="Helvetica Neue"/>
                <a:cs typeface="Helvetica Neue"/>
              </a:rPr>
              <a:t>are	</a:t>
            </a:r>
            <a:r>
              <a:rPr dirty="0">
                <a:solidFill>
                  <a:srgbClr val="BE1F23"/>
                </a:solidFill>
                <a:latin typeface="Helvetica Neue"/>
                <a:cs typeface="Helvetica Neue"/>
              </a:rPr>
              <a:t>failing!</a:t>
            </a: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7881" y="225107"/>
            <a:ext cx="63734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BE1F23"/>
                </a:solidFill>
                <a:latin typeface="Helvetica Neue"/>
                <a:cs typeface="Helvetica Neue"/>
              </a:rPr>
              <a:t>Their policies die </a:t>
            </a:r>
            <a:r>
              <a:rPr sz="3500" spc="-15" dirty="0"/>
              <a:t>before </a:t>
            </a:r>
            <a:r>
              <a:rPr sz="3500" dirty="0"/>
              <a:t>they</a:t>
            </a:r>
            <a:r>
              <a:rPr sz="3500" spc="-60" dirty="0"/>
              <a:t> </a:t>
            </a:r>
            <a:r>
              <a:rPr sz="3500" dirty="0"/>
              <a:t>do!</a:t>
            </a:r>
            <a:endParaRPr sz="3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09600"/>
            <a:ext cx="8991599" cy="5551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5513" y="965200"/>
            <a:ext cx="1295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But…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85513" y="1574800"/>
            <a:ext cx="5716270" cy="277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  <a:tabLst>
                <a:tab pos="715645" algn="l"/>
                <a:tab pos="1104900" algn="l"/>
                <a:tab pos="1197610" algn="l"/>
                <a:tab pos="1774189" algn="l"/>
                <a:tab pos="1858645" algn="l"/>
                <a:tab pos="1993900" algn="l"/>
                <a:tab pos="2628900" algn="l"/>
                <a:tab pos="3027680" algn="l"/>
                <a:tab pos="3128645" algn="l"/>
                <a:tab pos="3374390" algn="l"/>
                <a:tab pos="3560445" algn="l"/>
                <a:tab pos="4009390" algn="l"/>
                <a:tab pos="4145915" algn="l"/>
                <a:tab pos="4331335" algn="l"/>
                <a:tab pos="4577715" algn="l"/>
                <a:tab pos="5067935" algn="l"/>
                <a:tab pos="5297170" algn="l"/>
              </a:tabLst>
            </a:pPr>
            <a:r>
              <a:rPr sz="3600" dirty="0">
                <a:latin typeface="HelveticaNeue-Light"/>
                <a:cs typeface="HelveticaNeue-Light"/>
              </a:rPr>
              <a:t>we	have	found	</a:t>
            </a:r>
            <a:r>
              <a:rPr sz="3600" spc="-15" dirty="0">
                <a:latin typeface="HelveticaNeue-Light"/>
                <a:cs typeface="HelveticaNeue-Light"/>
              </a:rPr>
              <a:t>there	</a:t>
            </a:r>
            <a:r>
              <a:rPr sz="3600" dirty="0">
                <a:latin typeface="HelveticaNeue-Light"/>
                <a:cs typeface="HelveticaNeue-Light"/>
              </a:rPr>
              <a:t>is	a  </a:t>
            </a: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75%	</a:t>
            </a:r>
            <a:r>
              <a:rPr sz="3600" spc="-10" dirty="0">
                <a:solidFill>
                  <a:srgbClr val="BE1F23"/>
                </a:solidFill>
                <a:latin typeface="Helvetica Neue"/>
                <a:cs typeface="Helvetica Neue"/>
              </a:rPr>
              <a:t>probability	</a:t>
            </a:r>
            <a:r>
              <a:rPr sz="3600" dirty="0">
                <a:latin typeface="HelveticaNeue-Light"/>
                <a:cs typeface="HelveticaNeue-Light"/>
              </a:rPr>
              <a:t>they	own	a  </a:t>
            </a: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good		</a:t>
            </a:r>
            <a:r>
              <a:rPr sz="3600" spc="-40" dirty="0">
                <a:solidFill>
                  <a:srgbClr val="BE1F23"/>
                </a:solidFill>
                <a:latin typeface="Helvetica Neue"/>
                <a:cs typeface="Helvetica Neue"/>
              </a:rPr>
              <a:t>policy,	</a:t>
            </a:r>
            <a:r>
              <a:rPr sz="3600" dirty="0">
                <a:latin typeface="HelveticaNeue-Light"/>
                <a:cs typeface="HelveticaNeue-Light"/>
              </a:rPr>
              <a:t>with	</a:t>
            </a: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valuable  p</a:t>
            </a:r>
            <a:r>
              <a:rPr sz="3600" spc="-65" dirty="0">
                <a:solidFill>
                  <a:srgbClr val="BE1F23"/>
                </a:solidFill>
                <a:latin typeface="Helvetica Neue"/>
                <a:cs typeface="Helvetica Neue"/>
              </a:rPr>
              <a:t>r</a:t>
            </a: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operty		rights		</a:t>
            </a:r>
            <a:r>
              <a:rPr sz="3600" dirty="0">
                <a:latin typeface="HelveticaNeue-Light"/>
                <a:cs typeface="HelveticaNeue-Light"/>
              </a:rPr>
              <a:t>that	have	not  been	fully	utilized.</a:t>
            </a:r>
            <a:endParaRPr sz="3600">
              <a:latin typeface="HelveticaNeue-Light"/>
              <a:cs typeface="HelveticaNeue-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539" y="566420"/>
            <a:ext cx="48240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19275" algn="l"/>
                <a:tab pos="2609215" algn="l"/>
              </a:tabLst>
            </a:pPr>
            <a:r>
              <a:rPr sz="4000" dirty="0">
                <a:solidFill>
                  <a:srgbClr val="BE1F23"/>
                </a:solidFill>
                <a:latin typeface="Helvetica Neue"/>
                <a:cs typeface="Helvetica Neue"/>
              </a:rPr>
              <a:t>Making	life	insurance  work…</a:t>
            </a:r>
            <a:endParaRPr sz="4000">
              <a:latin typeface="Helvetica Neue"/>
              <a:cs typeface="Helvetica Neu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0539" y="1963420"/>
            <a:ext cx="5760720" cy="36626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spc="-10" dirty="0">
                <a:latin typeface="HelveticaNeue-Light"/>
                <a:cs typeface="HelveticaNeue-Light"/>
              </a:rPr>
              <a:t>Properly acquired </a:t>
            </a:r>
            <a:r>
              <a:rPr sz="3200" dirty="0">
                <a:latin typeface="HelveticaNeue-Light"/>
                <a:cs typeface="HelveticaNeue-Light"/>
              </a:rPr>
              <a:t>and managed  life insurance, generally </a:t>
            </a:r>
            <a:r>
              <a:rPr sz="3200" spc="-10" dirty="0">
                <a:latin typeface="HelveticaNeue-Light"/>
                <a:cs typeface="HelveticaNeue-Light"/>
              </a:rPr>
              <a:t>provides  </a:t>
            </a:r>
            <a:r>
              <a:rPr sz="3200" dirty="0">
                <a:latin typeface="HelveticaNeue-Light"/>
                <a:cs typeface="HelveticaNeue-Light"/>
              </a:rPr>
              <a:t>a </a:t>
            </a:r>
            <a:r>
              <a:rPr sz="3200" dirty="0">
                <a:solidFill>
                  <a:srgbClr val="BE1F23"/>
                </a:solidFill>
                <a:latin typeface="Helvetica Neue"/>
                <a:cs typeface="Helvetica Neue"/>
              </a:rPr>
              <a:t>rate of </a:t>
            </a:r>
            <a:r>
              <a:rPr sz="3200" spc="-5" dirty="0">
                <a:solidFill>
                  <a:srgbClr val="BE1F23"/>
                </a:solidFill>
                <a:latin typeface="Helvetica Neue"/>
                <a:cs typeface="Helvetica Neue"/>
              </a:rPr>
              <a:t>return </a:t>
            </a:r>
            <a:r>
              <a:rPr sz="3200" dirty="0">
                <a:solidFill>
                  <a:srgbClr val="BE1F23"/>
                </a:solidFill>
                <a:latin typeface="Helvetica Neue"/>
                <a:cs typeface="Helvetica Neue"/>
              </a:rPr>
              <a:t>much higher  </a:t>
            </a:r>
            <a:r>
              <a:rPr sz="3200" dirty="0">
                <a:latin typeface="HelveticaNeue-Light"/>
                <a:cs typeface="HelveticaNeue-Light"/>
              </a:rPr>
              <a:t>than most other assets, up to</a:t>
            </a:r>
            <a:r>
              <a:rPr sz="3200" spc="-100" dirty="0">
                <a:latin typeface="HelveticaNeue-Light"/>
                <a:cs typeface="HelveticaNeue-Light"/>
              </a:rPr>
              <a:t> </a:t>
            </a:r>
            <a:r>
              <a:rPr sz="3200" dirty="0">
                <a:latin typeface="HelveticaNeue-Light"/>
                <a:cs typeface="HelveticaNeue-Light"/>
              </a:rPr>
              <a:t>life  </a:t>
            </a:r>
            <a:r>
              <a:rPr sz="3200" spc="-30" dirty="0">
                <a:latin typeface="HelveticaNeue-Light"/>
                <a:cs typeface="HelveticaNeue-Light"/>
              </a:rPr>
              <a:t>expectancy.</a:t>
            </a:r>
            <a:endParaRPr sz="3200">
              <a:latin typeface="HelveticaNeue-Light"/>
              <a:cs typeface="HelveticaNeue-Light"/>
            </a:endParaRPr>
          </a:p>
          <a:p>
            <a:pPr marL="12700" marR="1125855">
              <a:lnSpc>
                <a:spcPct val="101600"/>
              </a:lnSpc>
              <a:spcBef>
                <a:spcPts val="1600"/>
              </a:spcBef>
            </a:pPr>
            <a:r>
              <a:rPr sz="3200" dirty="0">
                <a:latin typeface="HelveticaNeue-Light"/>
                <a:cs typeface="HelveticaNeue-Light"/>
              </a:rPr>
              <a:t>And, it is competitive</a:t>
            </a:r>
            <a:r>
              <a:rPr sz="3200" spc="-100" dirty="0">
                <a:latin typeface="HelveticaNeue-Light"/>
                <a:cs typeface="HelveticaNeue-Light"/>
              </a:rPr>
              <a:t> </a:t>
            </a:r>
            <a:r>
              <a:rPr sz="3200" dirty="0">
                <a:solidFill>
                  <a:srgbClr val="BE1F23"/>
                </a:solidFill>
                <a:latin typeface="Helvetica Neue"/>
                <a:cs typeface="Helvetica Neue"/>
              </a:rPr>
              <a:t>even  beyond life</a:t>
            </a:r>
            <a:r>
              <a:rPr sz="3200" spc="-45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3200" dirty="0">
                <a:solidFill>
                  <a:srgbClr val="BE1F23"/>
                </a:solidFill>
                <a:latin typeface="Helvetica Neue"/>
                <a:cs typeface="Helvetica Neue"/>
              </a:rPr>
              <a:t>expectancy</a:t>
            </a:r>
            <a:r>
              <a:rPr sz="3200" dirty="0">
                <a:latin typeface="HelveticaNeue-Light"/>
                <a:cs typeface="HelveticaNeue-Light"/>
              </a:rPr>
              <a:t>.</a:t>
            </a:r>
            <a:endParaRPr sz="3200">
              <a:latin typeface="HelveticaNeue-Light"/>
              <a:cs typeface="HelveticaNeue-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5639" marR="5080">
              <a:lnSpc>
                <a:spcPct val="100000"/>
              </a:lnSpc>
              <a:spcBef>
                <a:spcPts val="100"/>
              </a:spcBef>
              <a:tabLst>
                <a:tab pos="3752850" algn="l"/>
                <a:tab pos="4542790" algn="l"/>
              </a:tabLst>
            </a:pPr>
            <a:r>
              <a:rPr dirty="0"/>
              <a:t>Making	life	insurance  work…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6739" y="2014220"/>
            <a:ext cx="4980305" cy="1788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4"/>
              </a:spcBef>
              <a:tabLst>
                <a:tab pos="622300" algn="l"/>
                <a:tab pos="825500" algn="l"/>
                <a:tab pos="901065" algn="l"/>
                <a:tab pos="2866390" algn="l"/>
                <a:tab pos="4213225" algn="l"/>
              </a:tabLst>
            </a:pPr>
            <a:r>
              <a:rPr sz="3600" dirty="0">
                <a:latin typeface="HelveticaNeue-Light"/>
                <a:cs typeface="HelveticaNeue-Light"/>
              </a:rPr>
              <a:t>Life	Insurance	</a:t>
            </a:r>
            <a:r>
              <a:rPr sz="3600" spc="-10" dirty="0">
                <a:latin typeface="HelveticaNeue-Light"/>
                <a:cs typeface="HelveticaNeue-Light"/>
              </a:rPr>
              <a:t>provides  </a:t>
            </a:r>
            <a:r>
              <a:rPr sz="3600" dirty="0">
                <a:latin typeface="HelveticaNeue-Light"/>
                <a:cs typeface="HelveticaNeue-Light"/>
              </a:rPr>
              <a:t>an	</a:t>
            </a: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immediate	</a:t>
            </a:r>
            <a:r>
              <a:rPr sz="3600" spc="-875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3600" spc="-65" dirty="0" smtClean="0">
                <a:solidFill>
                  <a:srgbClr val="BE1F23"/>
                </a:solidFill>
                <a:latin typeface="Helvetica Neue"/>
                <a:cs typeface="Helvetica Neue"/>
              </a:rPr>
              <a:t>r</a:t>
            </a:r>
            <a:r>
              <a:rPr sz="3600" dirty="0" smtClean="0">
                <a:solidFill>
                  <a:srgbClr val="BE1F23"/>
                </a:solidFill>
                <a:latin typeface="Helvetica Neue"/>
                <a:cs typeface="Helvetica Neue"/>
              </a:rPr>
              <a:t>etu</a:t>
            </a:r>
            <a:r>
              <a:rPr sz="3600" spc="60" dirty="0" smtClean="0">
                <a:solidFill>
                  <a:srgbClr val="BE1F23"/>
                </a:solidFill>
                <a:latin typeface="Helvetica Neue"/>
                <a:cs typeface="Helvetica Neue"/>
              </a:rPr>
              <a:t>r</a:t>
            </a:r>
            <a:r>
              <a:rPr sz="3600" dirty="0" smtClean="0">
                <a:solidFill>
                  <a:srgbClr val="BE1F23"/>
                </a:solidFill>
                <a:latin typeface="Helvetica Neue"/>
                <a:cs typeface="Helvetica Neue"/>
              </a:rPr>
              <a:t>n</a:t>
            </a:r>
            <a:r>
              <a:rPr lang="en-US" sz="3600" dirty="0" smtClean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3600" dirty="0" smtClean="0">
                <a:latin typeface="HelveticaNeue-Light"/>
                <a:cs typeface="HelveticaNeue-Light"/>
              </a:rPr>
              <a:t>that  </a:t>
            </a:r>
            <a:r>
              <a:rPr sz="3600" dirty="0">
                <a:latin typeface="HelveticaNeue-Light"/>
                <a:cs typeface="HelveticaNeue-Light"/>
              </a:rPr>
              <a:t>is…		</a:t>
            </a:r>
            <a:r>
              <a:rPr sz="4400" spc="-10" dirty="0">
                <a:solidFill>
                  <a:srgbClr val="BE1F23"/>
                </a:solidFill>
                <a:latin typeface="Helvetica Neue"/>
                <a:cs typeface="Helvetica Neue"/>
              </a:rPr>
              <a:t>extraordinary!</a:t>
            </a:r>
            <a:endParaRPr sz="4400" dirty="0">
              <a:latin typeface="Helvetica Neue"/>
              <a:cs typeface="Helvetica Neu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7645" y="1345247"/>
            <a:ext cx="3972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9010" algn="l"/>
                <a:tab pos="1841500" algn="l"/>
                <a:tab pos="2502535" algn="l"/>
              </a:tabLst>
            </a:pPr>
            <a:r>
              <a:rPr dirty="0">
                <a:solidFill>
                  <a:srgbClr val="B62B2E"/>
                </a:solidFill>
                <a:latin typeface="Helvetica Neue"/>
                <a:cs typeface="Helvetica Neue"/>
              </a:rPr>
              <a:t>Can	you	do	better?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7645" y="2132647"/>
            <a:ext cx="533654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latin typeface="HelveticaNeue-Light"/>
                <a:cs typeface="HelveticaNeue-Light"/>
              </a:rPr>
              <a:t>Other forms of </a:t>
            </a:r>
            <a:r>
              <a:rPr sz="3500" spc="-10" dirty="0">
                <a:latin typeface="HelveticaNeue-Light"/>
                <a:cs typeface="HelveticaNeue-Light"/>
              </a:rPr>
              <a:t>property</a:t>
            </a:r>
            <a:r>
              <a:rPr sz="3500" spc="-85" dirty="0">
                <a:latin typeface="HelveticaNeue-Light"/>
                <a:cs typeface="HelveticaNeue-Light"/>
              </a:rPr>
              <a:t> </a:t>
            </a:r>
            <a:r>
              <a:rPr sz="3500" dirty="0">
                <a:latin typeface="HelveticaNeue-Light"/>
                <a:cs typeface="HelveticaNeue-Light"/>
              </a:rPr>
              <a:t>can  outperform</a:t>
            </a:r>
            <a:r>
              <a:rPr sz="3500" spc="-15" dirty="0">
                <a:latin typeface="HelveticaNeue-Light"/>
                <a:cs typeface="HelveticaNeue-Light"/>
              </a:rPr>
              <a:t> </a:t>
            </a:r>
            <a:r>
              <a:rPr sz="3500" dirty="0">
                <a:latin typeface="HelveticaNeue-Light"/>
                <a:cs typeface="HelveticaNeue-Light"/>
              </a:rPr>
              <a:t>insurance…</a:t>
            </a:r>
            <a:endParaRPr sz="3500">
              <a:latin typeface="HelveticaNeue-Light"/>
              <a:cs typeface="HelveticaNeue-Light"/>
            </a:endParaRPr>
          </a:p>
          <a:p>
            <a:pPr marL="12700">
              <a:lnSpc>
                <a:spcPct val="100000"/>
              </a:lnSpc>
            </a:pPr>
            <a:r>
              <a:rPr sz="3500" dirty="0">
                <a:solidFill>
                  <a:srgbClr val="BE1F23"/>
                </a:solidFill>
                <a:latin typeface="Helvetica Neue"/>
                <a:cs typeface="Helvetica Neue"/>
              </a:rPr>
              <a:t>if </a:t>
            </a:r>
            <a:r>
              <a:rPr sz="3500" spc="-15" dirty="0">
                <a:solidFill>
                  <a:srgbClr val="BE1F23"/>
                </a:solidFill>
                <a:latin typeface="Helvetica Neue"/>
                <a:cs typeface="Helvetica Neue"/>
              </a:rPr>
              <a:t>there </a:t>
            </a:r>
            <a:r>
              <a:rPr sz="3500" dirty="0">
                <a:solidFill>
                  <a:srgbClr val="BE1F23"/>
                </a:solidFill>
                <a:latin typeface="Helvetica Neue"/>
                <a:cs typeface="Helvetica Neue"/>
              </a:rPr>
              <a:t>is enough</a:t>
            </a:r>
            <a:r>
              <a:rPr sz="3500" spc="-75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3500" dirty="0">
                <a:solidFill>
                  <a:srgbClr val="BE1F23"/>
                </a:solidFill>
                <a:latin typeface="Helvetica Neue"/>
                <a:cs typeface="Helvetica Neue"/>
              </a:rPr>
              <a:t>time!</a:t>
            </a:r>
            <a:endParaRPr sz="3500">
              <a:latin typeface="Helvetica Neue"/>
              <a:cs typeface="Helvetica Neu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1443" y="225107"/>
            <a:ext cx="62668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Other </a:t>
            </a:r>
            <a:r>
              <a:rPr sz="3500" spc="-10" dirty="0"/>
              <a:t>property: </a:t>
            </a:r>
            <a:r>
              <a:rPr sz="3500" dirty="0">
                <a:solidFill>
                  <a:srgbClr val="BE1F23"/>
                </a:solidFill>
                <a:latin typeface="Helvetica Neue"/>
                <a:cs typeface="Helvetica Neue"/>
              </a:rPr>
              <a:t>Timing is</a:t>
            </a:r>
            <a:r>
              <a:rPr sz="3500" spc="-65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3500" dirty="0">
                <a:solidFill>
                  <a:srgbClr val="BE1F23"/>
                </a:solidFill>
                <a:latin typeface="Helvetica Neue"/>
                <a:cs typeface="Helvetica Neue"/>
              </a:rPr>
              <a:t>critical</a:t>
            </a:r>
            <a:endParaRPr sz="3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99" y="919163"/>
            <a:ext cx="8763000" cy="5100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0285" y="1252537"/>
            <a:ext cx="555815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68680" algn="l"/>
                <a:tab pos="1141730" algn="l"/>
                <a:tab pos="1292225" algn="l"/>
                <a:tab pos="1922145" algn="l"/>
                <a:tab pos="2035175" algn="l"/>
                <a:tab pos="2101850" algn="l"/>
                <a:tab pos="2496185" algn="l"/>
                <a:tab pos="2656840" algn="l"/>
                <a:tab pos="2712720" algn="l"/>
                <a:tab pos="3437254" algn="l"/>
                <a:tab pos="3456304" algn="l"/>
                <a:tab pos="3484879" algn="l"/>
                <a:tab pos="4011929" algn="l"/>
                <a:tab pos="4368800" algn="l"/>
                <a:tab pos="4876800" algn="l"/>
              </a:tabLst>
            </a:pPr>
            <a:r>
              <a:rPr sz="4000" spc="-75" dirty="0">
                <a:latin typeface="Helvetica Neue Light"/>
                <a:cs typeface="Helvetica Neue Light"/>
              </a:rPr>
              <a:t>W</a:t>
            </a:r>
            <a:r>
              <a:rPr sz="4000" dirty="0">
                <a:latin typeface="Helvetica Neue Light"/>
                <a:cs typeface="Helvetica Neue Light"/>
              </a:rPr>
              <a:t>e	</a:t>
            </a:r>
            <a:r>
              <a:rPr sz="4000" dirty="0">
                <a:solidFill>
                  <a:srgbClr val="BE1F23"/>
                </a:solidFill>
                <a:latin typeface="Helvetica Neue Light"/>
                <a:cs typeface="Helvetica Neue Light"/>
              </a:rPr>
              <a:t>convert		</a:t>
            </a:r>
            <a:r>
              <a:rPr sz="4000" dirty="0" smtClean="0">
                <a:latin typeface="Helvetica Neue Light"/>
                <a:cs typeface="Helvetica Neue Light"/>
              </a:rPr>
              <a:t>life</a:t>
            </a:r>
            <a:r>
              <a:rPr lang="en-US" sz="4000" dirty="0" smtClean="0">
                <a:latin typeface="Helvetica Neue Light"/>
                <a:cs typeface="Helvetica Neue Light"/>
              </a:rPr>
              <a:t> </a:t>
            </a:r>
            <a:r>
              <a:rPr sz="4000" dirty="0" smtClean="0">
                <a:latin typeface="Helvetica Neue Light"/>
                <a:cs typeface="Helvetica Neue Light"/>
              </a:rPr>
              <a:t>insurance  </a:t>
            </a:r>
            <a:r>
              <a:rPr sz="4000" spc="-20" dirty="0">
                <a:latin typeface="Helvetica Neue Light"/>
                <a:cs typeface="Helvetica Neue Light"/>
              </a:rPr>
              <a:t>from	</a:t>
            </a:r>
            <a:r>
              <a:rPr sz="4000" dirty="0" smtClean="0">
                <a:latin typeface="Helvetica Neue Light"/>
                <a:cs typeface="Helvetica Neue Light"/>
              </a:rPr>
              <a:t>one</a:t>
            </a:r>
            <a:r>
              <a:rPr lang="en-US" sz="4000" dirty="0">
                <a:latin typeface="Helvetica Neue Light"/>
                <a:cs typeface="Helvetica Neue Light"/>
              </a:rPr>
              <a:t> </a:t>
            </a:r>
            <a:r>
              <a:rPr sz="4000" dirty="0" smtClean="0">
                <a:latin typeface="Helvetica Neue Light"/>
                <a:cs typeface="Helvetica Neue Light"/>
              </a:rPr>
              <a:t>of</a:t>
            </a:r>
            <a:r>
              <a:rPr sz="4000" dirty="0">
                <a:latin typeface="Helvetica Neue Light"/>
                <a:cs typeface="Helvetica Neue Light"/>
              </a:rPr>
              <a:t>	the			</a:t>
            </a:r>
            <a:r>
              <a:rPr sz="4000" dirty="0">
                <a:solidFill>
                  <a:srgbClr val="BE1F23"/>
                </a:solidFill>
                <a:latin typeface="Helvetica Neue Light"/>
                <a:cs typeface="Helvetica Neue Light"/>
              </a:rPr>
              <a:t>least  </a:t>
            </a:r>
            <a:r>
              <a:rPr sz="4000" dirty="0" smtClean="0">
                <a:solidFill>
                  <a:srgbClr val="BE1F23"/>
                </a:solidFill>
                <a:latin typeface="Helvetica Neue Light"/>
                <a:cs typeface="Helvetica Neue Light"/>
              </a:rPr>
              <a:t>valuable</a:t>
            </a:r>
            <a:r>
              <a:rPr lang="en-US" sz="4000" dirty="0">
                <a:solidFill>
                  <a:srgbClr val="BE1F23"/>
                </a:solidFill>
                <a:latin typeface="Helvetica Neue Light"/>
                <a:cs typeface="Helvetica Neue Light"/>
              </a:rPr>
              <a:t> </a:t>
            </a:r>
            <a:r>
              <a:rPr sz="4000" spc="-10" dirty="0" smtClean="0">
                <a:latin typeface="Helvetica Neue Light"/>
                <a:cs typeface="Helvetica Neue Light"/>
              </a:rPr>
              <a:t>properties</a:t>
            </a:r>
            <a:r>
              <a:rPr sz="4000" spc="-10" dirty="0">
                <a:latin typeface="Helvetica Neue Light"/>
                <a:cs typeface="Helvetica Neue Light"/>
              </a:rPr>
              <a:t>	</a:t>
            </a:r>
            <a:r>
              <a:rPr sz="4000" dirty="0">
                <a:latin typeface="Helvetica Neue Light"/>
                <a:cs typeface="Helvetica Neue Light"/>
              </a:rPr>
              <a:t>in	a  portfolio	to	one		of	the  </a:t>
            </a:r>
            <a:r>
              <a:rPr sz="4000" dirty="0" smtClean="0">
                <a:solidFill>
                  <a:srgbClr val="BE1F23"/>
                </a:solidFill>
                <a:latin typeface="Helvetica Neue Light"/>
                <a:cs typeface="Helvetica Neue Light"/>
              </a:rPr>
              <a:t>most</a:t>
            </a:r>
            <a:r>
              <a:rPr lang="en-US" sz="4000" dirty="0" smtClean="0">
                <a:solidFill>
                  <a:srgbClr val="BE1F23"/>
                </a:solidFill>
                <a:latin typeface="Helvetica Neue Light"/>
                <a:cs typeface="Helvetica Neue Light"/>
              </a:rPr>
              <a:t> </a:t>
            </a:r>
            <a:r>
              <a:rPr sz="4000" dirty="0">
                <a:solidFill>
                  <a:srgbClr val="BE1F23"/>
                </a:solidFill>
                <a:latin typeface="Helvetica Neue Light"/>
                <a:cs typeface="Helvetica Neue Light"/>
              </a:rPr>
              <a:t>	</a:t>
            </a:r>
            <a:r>
              <a:rPr sz="4000" dirty="0" smtClean="0">
                <a:solidFill>
                  <a:srgbClr val="BE1F23"/>
                </a:solidFill>
                <a:latin typeface="Helvetica Neue Light"/>
                <a:cs typeface="Helvetica Neue Light"/>
              </a:rPr>
              <a:t>valuable</a:t>
            </a:r>
            <a:r>
              <a:rPr lang="en-US" sz="4000" dirty="0" smtClean="0">
                <a:solidFill>
                  <a:srgbClr val="BE1F23"/>
                </a:solidFill>
                <a:latin typeface="Helvetica Neue Light"/>
                <a:cs typeface="Helvetica Neue Light"/>
              </a:rPr>
              <a:t> </a:t>
            </a:r>
            <a:r>
              <a:rPr sz="4000" spc="-10" dirty="0" smtClean="0">
                <a:solidFill>
                  <a:srgbClr val="BE1F23"/>
                </a:solidFill>
                <a:latin typeface="Helvetica Neue Light"/>
                <a:cs typeface="Helvetica Neue Light"/>
              </a:rPr>
              <a:t>properties</a:t>
            </a:r>
            <a:r>
              <a:rPr sz="4000" spc="-10" dirty="0">
                <a:solidFill>
                  <a:srgbClr val="BE1F23"/>
                </a:solidFill>
                <a:latin typeface="Helvetica Neue Light"/>
                <a:cs typeface="Helvetica Neue Light"/>
              </a:rPr>
              <a:t>…</a:t>
            </a:r>
            <a:endParaRPr sz="4000" dirty="0">
              <a:latin typeface="Helvetica Neue Light"/>
              <a:cs typeface="Helvetica Neue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6750" y="800100"/>
            <a:ext cx="5238115" cy="28194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991235" algn="l"/>
                <a:tab pos="2063750" algn="l"/>
              </a:tabLst>
            </a:pPr>
            <a:r>
              <a:rPr sz="4000" dirty="0">
                <a:solidFill>
                  <a:srgbClr val="B62B2E"/>
                </a:solidFill>
                <a:latin typeface="Helvetica Neue"/>
                <a:cs typeface="Helvetica Neue"/>
              </a:rPr>
              <a:t>Our	sole	purpose:</a:t>
            </a:r>
            <a:endParaRPr sz="4000" dirty="0">
              <a:latin typeface="Helvetica Neue"/>
              <a:cs typeface="Helvetica Neue"/>
            </a:endParaRPr>
          </a:p>
          <a:p>
            <a:pPr marL="12700" marR="5080">
              <a:lnSpc>
                <a:spcPct val="100000"/>
              </a:lnSpc>
              <a:spcBef>
                <a:spcPts val="1400"/>
              </a:spcBef>
              <a:tabLst>
                <a:tab pos="2063750" algn="l"/>
                <a:tab pos="2176145" algn="l"/>
                <a:tab pos="2580640" algn="l"/>
                <a:tab pos="3032760" algn="l"/>
                <a:tab pos="3136265" algn="l"/>
                <a:tab pos="3710304" algn="l"/>
                <a:tab pos="3964304" algn="l"/>
                <a:tab pos="4265295" algn="l"/>
                <a:tab pos="4510405" algn="l"/>
              </a:tabLst>
            </a:pPr>
            <a:r>
              <a:rPr sz="4000" dirty="0">
                <a:solidFill>
                  <a:srgbClr val="BE1F23"/>
                </a:solidFill>
                <a:latin typeface="Helvetica Neue"/>
                <a:cs typeface="Helvetica Neue"/>
              </a:rPr>
              <a:t>Optimize		the	</a:t>
            </a:r>
            <a:r>
              <a:rPr sz="4000" spc="-5" dirty="0">
                <a:solidFill>
                  <a:srgbClr val="BE1F23"/>
                </a:solidFill>
                <a:latin typeface="Helvetica Neue"/>
                <a:cs typeface="Helvetica Neue"/>
              </a:rPr>
              <a:t>return	</a:t>
            </a:r>
            <a:r>
              <a:rPr sz="4000" dirty="0">
                <a:solidFill>
                  <a:srgbClr val="BE1F23"/>
                </a:solidFill>
                <a:latin typeface="Helvetica Neue"/>
                <a:cs typeface="Helvetica Neue"/>
              </a:rPr>
              <a:t>on  invested	capital	</a:t>
            </a:r>
            <a:r>
              <a:rPr sz="4000" dirty="0">
                <a:latin typeface="HelveticaNeue-Light"/>
                <a:cs typeface="HelveticaNeue-Light"/>
              </a:rPr>
              <a:t>at	the  termination	of		</a:t>
            </a:r>
            <a:r>
              <a:rPr sz="4000" dirty="0" smtClean="0">
                <a:latin typeface="HelveticaNeue-Light"/>
                <a:cs typeface="HelveticaNeue-Light"/>
              </a:rPr>
              <a:t>the</a:t>
            </a:r>
            <a:r>
              <a:rPr lang="en-US" sz="4000" dirty="0" smtClean="0">
                <a:latin typeface="HelveticaNeue-Light"/>
                <a:cs typeface="HelveticaNeue-Light"/>
              </a:rPr>
              <a:t> </a:t>
            </a:r>
            <a:r>
              <a:rPr sz="4000" dirty="0" smtClean="0">
                <a:latin typeface="HelveticaNeue-Light"/>
                <a:cs typeface="HelveticaNeue-Light"/>
              </a:rPr>
              <a:t>policy</a:t>
            </a:r>
            <a:endParaRPr sz="4000" dirty="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5275" y="347029"/>
            <a:ext cx="5080000" cy="313690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1078230" algn="l"/>
                <a:tab pos="1739264" algn="l"/>
                <a:tab pos="2458085" algn="l"/>
                <a:tab pos="3119120" algn="l"/>
              </a:tabLst>
            </a:pPr>
            <a:r>
              <a:rPr sz="3600" dirty="0">
                <a:solidFill>
                  <a:srgbClr val="B62B2E"/>
                </a:solidFill>
                <a:latin typeface="Helvetica Neue"/>
                <a:cs typeface="Helvetica Neue"/>
              </a:rPr>
              <a:t>How	do	we	do	it?</a:t>
            </a:r>
            <a:endParaRPr sz="3600">
              <a:latin typeface="Helvetica Neue"/>
              <a:cs typeface="Helvetica Neue"/>
            </a:endParaRPr>
          </a:p>
          <a:p>
            <a:pPr marL="12700" marR="5080">
              <a:lnSpc>
                <a:spcPts val="4300"/>
              </a:lnSpc>
              <a:spcBef>
                <a:spcPts val="1640"/>
              </a:spcBef>
              <a:tabLst>
                <a:tab pos="655955" algn="l"/>
                <a:tab pos="892175" algn="l"/>
                <a:tab pos="2747010" algn="l"/>
                <a:tab pos="2789555" algn="l"/>
                <a:tab pos="2832100" algn="l"/>
                <a:tab pos="3331210" algn="l"/>
                <a:tab pos="3721735" algn="l"/>
              </a:tabLst>
            </a:pPr>
            <a:r>
              <a:rPr sz="3600" dirty="0">
                <a:latin typeface="HelveticaNeue-Light"/>
                <a:cs typeface="HelveticaNeue-Light"/>
              </a:rPr>
              <a:t>By	combining			and  </a:t>
            </a:r>
            <a:r>
              <a:rPr sz="3600" spc="-5" dirty="0">
                <a:latin typeface="HelveticaNeue-Light"/>
                <a:cs typeface="HelveticaNeue-Light"/>
              </a:rPr>
              <a:t>professionally		</a:t>
            </a:r>
            <a:r>
              <a:rPr sz="3600" dirty="0">
                <a:latin typeface="HelveticaNeue-Light"/>
                <a:cs typeface="HelveticaNeue-Light"/>
              </a:rPr>
              <a:t>managing  </a:t>
            </a:r>
            <a:r>
              <a:rPr sz="3600" dirty="0">
                <a:solidFill>
                  <a:srgbClr val="B62B2E"/>
                </a:solidFill>
                <a:latin typeface="Helvetica Neue"/>
                <a:cs typeface="Helvetica Neue"/>
              </a:rPr>
              <a:t>two	p</a:t>
            </a:r>
            <a:r>
              <a:rPr sz="3600" spc="-65" dirty="0">
                <a:solidFill>
                  <a:srgbClr val="B62B2E"/>
                </a:solidFill>
                <a:latin typeface="Helvetica Neue"/>
                <a:cs typeface="Helvetica Neue"/>
              </a:rPr>
              <a:t>r</a:t>
            </a:r>
            <a:r>
              <a:rPr sz="3600" dirty="0">
                <a:solidFill>
                  <a:srgbClr val="B62B2E"/>
                </a:solidFill>
                <a:latin typeface="Helvetica Neue"/>
                <a:cs typeface="Helvetica Neue"/>
              </a:rPr>
              <a:t>oprietar</a:t>
            </a:r>
            <a:r>
              <a:rPr sz="3600" spc="-270" dirty="0">
                <a:solidFill>
                  <a:srgbClr val="B62B2E"/>
                </a:solidFill>
                <a:latin typeface="Helvetica Neue"/>
                <a:cs typeface="Helvetica Neue"/>
              </a:rPr>
              <a:t>y</a:t>
            </a:r>
            <a:r>
              <a:rPr sz="3600" dirty="0">
                <a:solidFill>
                  <a:srgbClr val="B62B2E"/>
                </a:solidFill>
                <a:latin typeface="Helvetica Neue"/>
                <a:cs typeface="Helvetica Neue"/>
              </a:rPr>
              <a:t>,	actuarial  technologies	</a:t>
            </a:r>
            <a:r>
              <a:rPr sz="3600" dirty="0">
                <a:latin typeface="HelveticaNeue-Light"/>
                <a:cs typeface="HelveticaNeue-Light"/>
              </a:rPr>
              <a:t>over	time.</a:t>
            </a:r>
            <a:endParaRPr sz="360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6281" y="347029"/>
            <a:ext cx="5784215" cy="478790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1078230" algn="l"/>
                <a:tab pos="1739264" algn="l"/>
                <a:tab pos="2458085" algn="l"/>
                <a:tab pos="3119120" algn="l"/>
              </a:tabLst>
            </a:pP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How	do	we	do	it?</a:t>
            </a:r>
            <a:endParaRPr sz="3600">
              <a:latin typeface="Helvetica Neue"/>
              <a:cs typeface="Helvetica Neue"/>
            </a:endParaRPr>
          </a:p>
          <a:p>
            <a:pPr marL="12700">
              <a:lnSpc>
                <a:spcPts val="4310"/>
              </a:lnSpc>
              <a:spcBef>
                <a:spcPts val="1480"/>
              </a:spcBef>
              <a:tabLst>
                <a:tab pos="655955" algn="l"/>
              </a:tabLst>
            </a:pPr>
            <a:r>
              <a:rPr sz="3600" dirty="0">
                <a:latin typeface="HelveticaNeue-Light"/>
                <a:cs typeface="HelveticaNeue-Light"/>
              </a:rPr>
              <a:t>By	combining:</a:t>
            </a:r>
            <a:endParaRPr sz="3600">
              <a:latin typeface="HelveticaNeue-Light"/>
              <a:cs typeface="HelveticaNeue-Light"/>
            </a:endParaRPr>
          </a:p>
          <a:p>
            <a:pPr marL="12700" marR="597535">
              <a:lnSpc>
                <a:spcPts val="4300"/>
              </a:lnSpc>
              <a:spcBef>
                <a:spcPts val="150"/>
              </a:spcBef>
              <a:buSzPct val="97222"/>
              <a:buFont typeface="Arial"/>
              <a:buChar char="•"/>
              <a:tabLst>
                <a:tab pos="173990" algn="l"/>
                <a:tab pos="1036319" algn="l"/>
                <a:tab pos="2501900" algn="l"/>
                <a:tab pos="3001645" algn="l"/>
                <a:tab pos="3746500" algn="l"/>
              </a:tabLst>
            </a:pPr>
            <a:r>
              <a:rPr sz="3600" dirty="0">
                <a:latin typeface="HelveticaNeue-Light"/>
                <a:cs typeface="HelveticaNeue-Light"/>
              </a:rPr>
              <a:t>The	</a:t>
            </a:r>
            <a:r>
              <a:rPr sz="3600" dirty="0">
                <a:solidFill>
                  <a:srgbClr val="B62B2E"/>
                </a:solidFill>
                <a:latin typeface="Helvetica Neue"/>
                <a:cs typeface="Helvetica Neue"/>
              </a:rPr>
              <a:t>personalized	life  expectancy	</a:t>
            </a:r>
            <a:r>
              <a:rPr sz="3600" dirty="0">
                <a:latin typeface="HelveticaNeue-Light"/>
                <a:cs typeface="HelveticaNeue-Light"/>
              </a:rPr>
              <a:t>of	the	insu</a:t>
            </a:r>
            <a:r>
              <a:rPr sz="3600" spc="-65" dirty="0">
                <a:latin typeface="HelveticaNeue-Light"/>
                <a:cs typeface="HelveticaNeue-Light"/>
              </a:rPr>
              <a:t>r</a:t>
            </a:r>
            <a:r>
              <a:rPr sz="3600" dirty="0">
                <a:latin typeface="HelveticaNeue-Light"/>
                <a:cs typeface="HelveticaNeue-Light"/>
              </a:rPr>
              <a:t>ed  with,</a:t>
            </a:r>
            <a:endParaRPr sz="3600">
              <a:latin typeface="HelveticaNeue-Light"/>
              <a:cs typeface="HelveticaNeue-Light"/>
            </a:endParaRPr>
          </a:p>
          <a:p>
            <a:pPr marL="173355" indent="-161290">
              <a:lnSpc>
                <a:spcPts val="4160"/>
              </a:lnSpc>
              <a:buSzPct val="97222"/>
              <a:buFont typeface="Arial"/>
              <a:buChar char="•"/>
              <a:tabLst>
                <a:tab pos="173990" algn="l"/>
                <a:tab pos="1036319" algn="l"/>
                <a:tab pos="3661410" algn="l"/>
                <a:tab pos="4185920" algn="l"/>
              </a:tabLst>
            </a:pPr>
            <a:r>
              <a:rPr sz="3600" dirty="0">
                <a:latin typeface="HelveticaNeue-Light"/>
                <a:cs typeface="HelveticaNeue-Light"/>
              </a:rPr>
              <a:t>The	</a:t>
            </a:r>
            <a:r>
              <a:rPr sz="3600" dirty="0">
                <a:solidFill>
                  <a:srgbClr val="B62B2E"/>
                </a:solidFill>
                <a:latin typeface="Helvetica Neue"/>
                <a:cs typeface="Helvetica Neue"/>
              </a:rPr>
              <a:t>optimization	of	the</a:t>
            </a:r>
            <a:endParaRPr sz="3600">
              <a:latin typeface="Helvetica Neue"/>
              <a:cs typeface="Helvetica Neue"/>
            </a:endParaRPr>
          </a:p>
          <a:p>
            <a:pPr marL="12700" marR="5080">
              <a:lnSpc>
                <a:spcPts val="4300"/>
              </a:lnSpc>
              <a:spcBef>
                <a:spcPts val="240"/>
              </a:spcBef>
              <a:tabLst>
                <a:tab pos="1096645" algn="l"/>
                <a:tab pos="1520190" algn="l"/>
                <a:tab pos="3366135" algn="l"/>
                <a:tab pos="4636135" algn="l"/>
              </a:tabLst>
            </a:pPr>
            <a:r>
              <a:rPr sz="3600" dirty="0">
                <a:solidFill>
                  <a:srgbClr val="B62B2E"/>
                </a:solidFill>
                <a:latin typeface="Helvetica Neue"/>
                <a:cs typeface="Helvetica Neue"/>
              </a:rPr>
              <a:t>unique	p</a:t>
            </a:r>
            <a:r>
              <a:rPr sz="3600" spc="-65" dirty="0">
                <a:solidFill>
                  <a:srgbClr val="B62B2E"/>
                </a:solidFill>
                <a:latin typeface="Helvetica Neue"/>
                <a:cs typeface="Helvetica Neue"/>
              </a:rPr>
              <a:t>r</a:t>
            </a:r>
            <a:r>
              <a:rPr sz="3600" dirty="0">
                <a:solidFill>
                  <a:srgbClr val="B62B2E"/>
                </a:solidFill>
                <a:latin typeface="Helvetica Neue"/>
                <a:cs typeface="Helvetica Neue"/>
              </a:rPr>
              <a:t>operty	rights	</a:t>
            </a:r>
            <a:r>
              <a:rPr sz="3600" dirty="0">
                <a:latin typeface="HelveticaNeue-Light"/>
                <a:cs typeface="HelveticaNeue-Light"/>
              </a:rPr>
              <a:t>within  each	policy</a:t>
            </a:r>
            <a:endParaRPr sz="360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198" y="292100"/>
            <a:ext cx="363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230" algn="l"/>
                <a:tab pos="1739264" algn="l"/>
                <a:tab pos="2458085" algn="l"/>
                <a:tab pos="3119120" algn="l"/>
              </a:tabLst>
            </a:pPr>
            <a:r>
              <a:rPr dirty="0">
                <a:solidFill>
                  <a:srgbClr val="BE1F23"/>
                </a:solidFill>
                <a:latin typeface="Helvetica Neue"/>
                <a:cs typeface="Helvetica Neue"/>
              </a:rPr>
              <a:t>How	do	we	do	it?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4198" y="1028700"/>
            <a:ext cx="5586730" cy="3164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dirty="0">
                <a:latin typeface="HelveticaNeue-Light"/>
                <a:cs typeface="HelveticaNeue-Light"/>
              </a:rPr>
              <a:t>By combining personalized life</a:t>
            </a:r>
            <a:r>
              <a:rPr sz="2400" spc="-100" dirty="0">
                <a:latin typeface="HelveticaNeue-Light"/>
                <a:cs typeface="HelveticaNeue-Light"/>
              </a:rPr>
              <a:t> </a:t>
            </a:r>
            <a:r>
              <a:rPr sz="2400" dirty="0">
                <a:latin typeface="HelveticaNeue-Light"/>
                <a:cs typeface="HelveticaNeue-Light"/>
              </a:rPr>
              <a:t>expectancy  and optimization of </a:t>
            </a:r>
            <a:r>
              <a:rPr sz="2400" spc="-10" dirty="0">
                <a:latin typeface="HelveticaNeue-Light"/>
                <a:cs typeface="HelveticaNeue-Light"/>
              </a:rPr>
              <a:t>property</a:t>
            </a:r>
            <a:r>
              <a:rPr sz="2400" spc="-20" dirty="0">
                <a:latin typeface="HelveticaNeue-Light"/>
                <a:cs typeface="HelveticaNeue-Light"/>
              </a:rPr>
              <a:t> </a:t>
            </a:r>
            <a:r>
              <a:rPr sz="2400" dirty="0">
                <a:latin typeface="HelveticaNeue-Light"/>
                <a:cs typeface="HelveticaNeue-Light"/>
              </a:rPr>
              <a:t>rights…</a:t>
            </a:r>
            <a:endParaRPr sz="2400">
              <a:latin typeface="HelveticaNeue-Light"/>
              <a:cs typeface="HelveticaNeue-Light"/>
            </a:endParaRPr>
          </a:p>
          <a:p>
            <a:pPr marL="12700" marR="694055">
              <a:lnSpc>
                <a:spcPct val="100299"/>
              </a:lnSpc>
              <a:spcBef>
                <a:spcPts val="1625"/>
              </a:spcBef>
              <a:tabLst>
                <a:tab pos="1360805" algn="l"/>
                <a:tab pos="1824355" algn="l"/>
                <a:tab pos="2105660" algn="l"/>
                <a:tab pos="2400300" algn="l"/>
                <a:tab pos="2722245" algn="l"/>
                <a:tab pos="2900045" algn="l"/>
                <a:tab pos="3645535" algn="l"/>
              </a:tabLst>
            </a:pPr>
            <a:r>
              <a:rPr sz="3600" spc="85" dirty="0">
                <a:latin typeface="HelveticaNeue-Light"/>
                <a:cs typeface="HelveticaNeue-Light"/>
              </a:rPr>
              <a:t>W</a:t>
            </a:r>
            <a:r>
              <a:rPr sz="3600" dirty="0">
                <a:latin typeface="HelveticaNeue-Light"/>
                <a:cs typeface="HelveticaNeue-Light"/>
              </a:rPr>
              <a:t>ithin	the	eve</a:t>
            </a:r>
            <a:r>
              <a:rPr sz="3600" spc="-200" dirty="0">
                <a:latin typeface="HelveticaNeue-Light"/>
                <a:cs typeface="HelveticaNeue-Light"/>
              </a:rPr>
              <a:t>r</a:t>
            </a:r>
            <a:r>
              <a:rPr sz="3600" dirty="0">
                <a:latin typeface="HelveticaNeue-Light"/>
                <a:cs typeface="HelveticaNeue-Light"/>
              </a:rPr>
              <a:t>-changing  </a:t>
            </a:r>
            <a:r>
              <a:rPr sz="3600" dirty="0">
                <a:solidFill>
                  <a:srgbClr val="B62B2E"/>
                </a:solidFill>
                <a:latin typeface="Helvetica Neue"/>
                <a:cs typeface="Helvetica Neue"/>
              </a:rPr>
              <a:t>financial	and	emotional  constraints	</a:t>
            </a:r>
            <a:r>
              <a:rPr sz="3600" dirty="0">
                <a:latin typeface="HelveticaNeue-Light"/>
                <a:cs typeface="HelveticaNeue-Light"/>
              </a:rPr>
              <a:t>of	the	policy  </a:t>
            </a:r>
            <a:r>
              <a:rPr sz="3600" spc="-60" dirty="0">
                <a:latin typeface="HelveticaNeue-Light"/>
                <a:cs typeface="HelveticaNeue-Light"/>
              </a:rPr>
              <a:t>owner.</a:t>
            </a:r>
            <a:endParaRPr sz="3600">
              <a:latin typeface="HelveticaNeue-Light"/>
              <a:cs typeface="HelveticaNeue-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5300" y="347029"/>
            <a:ext cx="5767070" cy="3729226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511809" algn="l"/>
              </a:tabLst>
            </a:pPr>
            <a:r>
              <a:rPr sz="3600" dirty="0">
                <a:solidFill>
                  <a:srgbClr val="BE1F23"/>
                </a:solidFill>
                <a:latin typeface="Helvetica Neue Light"/>
                <a:cs typeface="Helvetica Neue Light"/>
              </a:rPr>
              <a:t>In	</a:t>
            </a:r>
            <a:r>
              <a:rPr sz="3600" dirty="0">
                <a:solidFill>
                  <a:srgbClr val="AF0A1A"/>
                </a:solidFill>
                <a:latin typeface="Helvetica Neue Light"/>
                <a:cs typeface="Helvetica Neue Light"/>
              </a:rPr>
              <a:t>fact</a:t>
            </a:r>
            <a:r>
              <a:rPr sz="3600" dirty="0" smtClean="0">
                <a:solidFill>
                  <a:srgbClr val="BE1F23"/>
                </a:solidFill>
                <a:latin typeface="Helvetica Neue Light"/>
                <a:cs typeface="Helvetica Neue Light"/>
              </a:rPr>
              <a:t>…</a:t>
            </a:r>
            <a:endParaRPr lang="en-US" sz="3600" dirty="0" smtClean="0">
              <a:solidFill>
                <a:srgbClr val="BE1F23"/>
              </a:solidFill>
              <a:latin typeface="Helvetica Neue Light"/>
              <a:cs typeface="Helvetica Neue Light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511809" algn="l"/>
              </a:tabLst>
            </a:pPr>
            <a:endParaRPr lang="en-US" sz="3600" dirty="0" smtClean="0">
              <a:solidFill>
                <a:srgbClr val="BE1F23"/>
              </a:solidFill>
              <a:latin typeface="Helvetica Neue Light"/>
              <a:cs typeface="Helvetica Neue Light"/>
            </a:endParaRPr>
          </a:p>
          <a:p>
            <a:r>
              <a:rPr lang="en-US" sz="3600" dirty="0" smtClean="0">
                <a:latin typeface="Helvetica Neue Light"/>
                <a:cs typeface="Helvetica Neue Light"/>
              </a:rPr>
              <a:t>The </a:t>
            </a:r>
            <a:r>
              <a:rPr lang="en-US" sz="3600" dirty="0" err="1" smtClean="0">
                <a:latin typeface="Helvetica Neue Light"/>
                <a:cs typeface="Helvetica Neue Light"/>
              </a:rPr>
              <a:t>ObjectiView</a:t>
            </a:r>
            <a:r>
              <a:rPr lang="en-US" sz="3600" dirty="0" smtClean="0">
                <a:latin typeface="Helvetica Neue Light"/>
                <a:cs typeface="Helvetica Neue Light"/>
              </a:rPr>
              <a:t> System is the </a:t>
            </a:r>
            <a:r>
              <a:rPr lang="en-US" sz="3600" dirty="0" smtClean="0">
                <a:solidFill>
                  <a:srgbClr val="AF0A1A"/>
                </a:solidFill>
                <a:latin typeface="Helvetica Neue Light"/>
                <a:cs typeface="Helvetica Neue Light"/>
              </a:rPr>
              <a:t>only system available</a:t>
            </a:r>
            <a:r>
              <a:rPr lang="en-US" sz="36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</a:t>
            </a:r>
            <a:r>
              <a:rPr lang="en-US" sz="3600" dirty="0" smtClean="0">
                <a:latin typeface="Helvetica Neue Light"/>
                <a:cs typeface="Helvetica Neue Light"/>
              </a:rPr>
              <a:t>for optimizing performance over the life of a policy. </a:t>
            </a:r>
            <a:endParaRPr sz="3600" dirty="0">
              <a:latin typeface="Helvetica Neue Light"/>
              <a:cs typeface="Helvetica Neue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413" y="225107"/>
            <a:ext cx="78263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Apply The ObjectiView System </a:t>
            </a:r>
            <a:r>
              <a:rPr sz="3200" dirty="0">
                <a:solidFill>
                  <a:srgbClr val="BE1F23"/>
                </a:solidFill>
                <a:latin typeface="Helvetica Neue"/>
                <a:cs typeface="Helvetica Neue"/>
              </a:rPr>
              <a:t>early</a:t>
            </a:r>
            <a:r>
              <a:rPr sz="3200" spc="-85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3200" dirty="0">
                <a:solidFill>
                  <a:srgbClr val="BE1F23"/>
                </a:solidFill>
                <a:latin typeface="Helvetica Neue"/>
                <a:cs typeface="Helvetica Neue"/>
              </a:rPr>
              <a:t>enough</a:t>
            </a:r>
            <a:endParaRPr sz="32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124" y="473074"/>
            <a:ext cx="8728075" cy="564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045" y="225107"/>
            <a:ext cx="8203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Apply The ObjectiView System </a:t>
            </a:r>
            <a:r>
              <a:rPr sz="3200" spc="-10" dirty="0">
                <a:solidFill>
                  <a:srgbClr val="BE1F23"/>
                </a:solidFill>
                <a:latin typeface="Helvetica Neue"/>
                <a:cs typeface="Helvetica Neue"/>
              </a:rPr>
              <a:t>before </a:t>
            </a:r>
            <a:r>
              <a:rPr sz="3200" dirty="0">
                <a:solidFill>
                  <a:srgbClr val="BE1F23"/>
                </a:solidFill>
                <a:latin typeface="Helvetica Neue"/>
                <a:cs typeface="Helvetica Neue"/>
              </a:rPr>
              <a:t>you</a:t>
            </a:r>
            <a:r>
              <a:rPr sz="3200" spc="-75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3200" dirty="0">
                <a:solidFill>
                  <a:srgbClr val="BE1F23"/>
                </a:solidFill>
                <a:latin typeface="Helvetica Neue"/>
                <a:cs typeface="Helvetica Neue"/>
              </a:rPr>
              <a:t>buy</a:t>
            </a:r>
            <a:endParaRPr sz="32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412" y="714375"/>
            <a:ext cx="8713786" cy="545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7984" y="634365"/>
            <a:ext cx="5335905" cy="3736792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901700" algn="l"/>
                <a:tab pos="3449954" algn="l"/>
              </a:tabLst>
            </a:pPr>
            <a:r>
              <a:rPr sz="3600" dirty="0">
                <a:latin typeface="Helvetica Neue Light"/>
                <a:cs typeface="Helvetica Neue Light"/>
              </a:rPr>
              <a:t>The	</a:t>
            </a:r>
            <a:r>
              <a:rPr sz="3600" spc="-10" dirty="0">
                <a:latin typeface="Helvetica Neue Light"/>
                <a:cs typeface="Helvetica Neue Light"/>
              </a:rPr>
              <a:t>ObjectiView	</a:t>
            </a:r>
            <a:r>
              <a:rPr sz="3600" dirty="0">
                <a:latin typeface="Helvetica Neue Light"/>
                <a:cs typeface="Helvetica Neue Light"/>
              </a:rPr>
              <a:t>System:</a:t>
            </a:r>
          </a:p>
          <a:p>
            <a:pPr marL="12700" marR="5080">
              <a:lnSpc>
                <a:spcPts val="4300"/>
              </a:lnSpc>
              <a:spcBef>
                <a:spcPts val="1639"/>
              </a:spcBef>
              <a:tabLst>
                <a:tab pos="876300" algn="l"/>
                <a:tab pos="1629410" algn="l"/>
                <a:tab pos="1858645" algn="l"/>
                <a:tab pos="2036445" algn="l"/>
                <a:tab pos="2281555" algn="l"/>
                <a:tab pos="2773045" algn="l"/>
                <a:tab pos="2866390" algn="l"/>
                <a:tab pos="2959735" algn="l"/>
                <a:tab pos="3289935" algn="l"/>
                <a:tab pos="3611245" algn="l"/>
                <a:tab pos="4153535" algn="l"/>
                <a:tab pos="4704080" algn="l"/>
                <a:tab pos="4738370" algn="l"/>
              </a:tabLst>
            </a:pPr>
            <a:r>
              <a:rPr sz="3600" dirty="0">
                <a:latin typeface="Helvetica Neue Light"/>
                <a:cs typeface="Helvetica Neue Light"/>
              </a:rPr>
              <a:t>The	best	way	to	</a:t>
            </a:r>
            <a:r>
              <a:rPr sz="3600" spc="-15" dirty="0">
                <a:latin typeface="Helvetica Neue Light"/>
                <a:cs typeface="Helvetica Neue Light"/>
              </a:rPr>
              <a:t>ensure	</a:t>
            </a:r>
            <a:r>
              <a:rPr sz="3600" dirty="0" smtClean="0">
                <a:latin typeface="Helvetica Neue Light"/>
                <a:cs typeface="Helvetica Neue Light"/>
              </a:rPr>
              <a:t>life  </a:t>
            </a:r>
            <a:r>
              <a:rPr sz="3600" dirty="0">
                <a:latin typeface="Helvetica Neue Light"/>
                <a:cs typeface="Helvetica Neue Light"/>
              </a:rPr>
              <a:t>insurance	has		the	</a:t>
            </a:r>
            <a:r>
              <a:rPr sz="3600" dirty="0">
                <a:solidFill>
                  <a:srgbClr val="BE1F23"/>
                </a:solidFill>
                <a:latin typeface="Helvetica Neue Light"/>
                <a:cs typeface="Helvetica Neue Light"/>
              </a:rPr>
              <a:t>highest  p</a:t>
            </a:r>
            <a:r>
              <a:rPr sz="3600" spc="-65" dirty="0">
                <a:solidFill>
                  <a:srgbClr val="BE1F23"/>
                </a:solidFill>
                <a:latin typeface="Helvetica Neue Light"/>
                <a:cs typeface="Helvetica Neue Light"/>
              </a:rPr>
              <a:t>r</a:t>
            </a:r>
            <a:r>
              <a:rPr sz="3600" dirty="0">
                <a:solidFill>
                  <a:srgbClr val="BE1F23"/>
                </a:solidFill>
                <a:latin typeface="Helvetica Neue Light"/>
                <a:cs typeface="Helvetica Neue Light"/>
              </a:rPr>
              <a:t>obability	</a:t>
            </a:r>
            <a:r>
              <a:rPr sz="3600" dirty="0">
                <a:latin typeface="Helvetica Neue Light"/>
                <a:cs typeface="Helvetica Neue Light"/>
              </a:rPr>
              <a:t>of	</a:t>
            </a:r>
            <a:r>
              <a:rPr sz="3600" spc="-944" dirty="0">
                <a:latin typeface="Helvetica Neue Light"/>
                <a:cs typeface="Helvetica Neue Light"/>
              </a:rPr>
              <a:t> </a:t>
            </a:r>
            <a:r>
              <a:rPr sz="3600" dirty="0">
                <a:latin typeface="Helvetica Neue Light"/>
                <a:cs typeface="Helvetica Neue Light"/>
              </a:rPr>
              <a:t>p</a:t>
            </a:r>
            <a:r>
              <a:rPr sz="3600" spc="-65" dirty="0">
                <a:latin typeface="Helvetica Neue Light"/>
                <a:cs typeface="Helvetica Neue Light"/>
              </a:rPr>
              <a:t>r</a:t>
            </a:r>
            <a:r>
              <a:rPr sz="3600" dirty="0">
                <a:latin typeface="Helvetica Neue Light"/>
                <a:cs typeface="Helvetica Neue Light"/>
              </a:rPr>
              <a:t>oviding	the  </a:t>
            </a:r>
            <a:r>
              <a:rPr sz="3600" dirty="0">
                <a:solidFill>
                  <a:srgbClr val="BE1F23"/>
                </a:solidFill>
                <a:latin typeface="Helvetica Neue Light"/>
                <a:cs typeface="Helvetica Neue Light"/>
              </a:rPr>
              <a:t>highest	</a:t>
            </a:r>
            <a:r>
              <a:rPr sz="3600" spc="-5" dirty="0">
                <a:solidFill>
                  <a:srgbClr val="BE1F23"/>
                </a:solidFill>
                <a:latin typeface="Helvetica Neue Light"/>
                <a:cs typeface="Helvetica Neue Light"/>
              </a:rPr>
              <a:t>return		</a:t>
            </a:r>
            <a:r>
              <a:rPr sz="3600" dirty="0">
                <a:latin typeface="Helvetica Neue Light"/>
                <a:cs typeface="Helvetica Neue Light"/>
              </a:rPr>
              <a:t>when	it  matters	most.</a:t>
            </a: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8662" y="225107"/>
            <a:ext cx="46723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The ObjectiView</a:t>
            </a:r>
            <a:r>
              <a:rPr sz="3500" spc="-80" dirty="0"/>
              <a:t> </a:t>
            </a:r>
            <a:r>
              <a:rPr sz="3500" dirty="0"/>
              <a:t>System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3510367" y="1009332"/>
            <a:ext cx="1870075" cy="701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85"/>
              </a:spcBef>
            </a:pPr>
            <a:r>
              <a:rPr sz="1100" b="1" dirty="0">
                <a:solidFill>
                  <a:srgbClr val="BE1F23"/>
                </a:solidFill>
                <a:latin typeface="Helvetica Neue"/>
                <a:cs typeface="Helvetica Neue"/>
              </a:rPr>
              <a:t>#1: The</a:t>
            </a:r>
            <a:r>
              <a:rPr sz="1100" b="1" spc="-70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1100" b="1" dirty="0">
                <a:solidFill>
                  <a:srgbClr val="BE1F23"/>
                </a:solidFill>
                <a:latin typeface="Helvetica Neue"/>
                <a:cs typeface="Helvetica Neue"/>
              </a:rPr>
              <a:t>Alignment</a:t>
            </a:r>
            <a:r>
              <a:rPr sz="1100" b="1" spc="-30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1100" b="1" dirty="0">
                <a:solidFill>
                  <a:srgbClr val="BE1F23"/>
                </a:solidFill>
                <a:latin typeface="Helvetica Neue"/>
                <a:cs typeface="Helvetica Neue"/>
              </a:rPr>
              <a:t>Interview  </a:t>
            </a:r>
            <a:r>
              <a:rPr sz="1100" dirty="0">
                <a:latin typeface="HelveticaNeue-Light"/>
                <a:cs typeface="HelveticaNeue-Light"/>
              </a:rPr>
              <a:t>Clarify life insurance goals and  </a:t>
            </a:r>
            <a:r>
              <a:rPr sz="1100" spc="-5" dirty="0">
                <a:latin typeface="HelveticaNeue-Light"/>
                <a:cs typeface="HelveticaNeue-Light"/>
              </a:rPr>
              <a:t>explore </a:t>
            </a:r>
            <a:r>
              <a:rPr sz="1100" dirty="0">
                <a:solidFill>
                  <a:srgbClr val="BE1F23"/>
                </a:solidFill>
                <a:latin typeface="HelveticaNeue-Light"/>
                <a:cs typeface="HelveticaNeue-Light"/>
              </a:rPr>
              <a:t>the ObjectiView  Options </a:t>
            </a:r>
            <a:r>
              <a:rPr sz="1100" dirty="0">
                <a:latin typeface="HelveticaNeue-Light"/>
                <a:cs typeface="HelveticaNeue-Light"/>
              </a:rPr>
              <a:t>that fit you</a:t>
            </a:r>
            <a:r>
              <a:rPr sz="1100" spc="-50" dirty="0">
                <a:latin typeface="HelveticaNeue-Light"/>
                <a:cs typeface="HelveticaNeue-Light"/>
              </a:rPr>
              <a:t> </a:t>
            </a:r>
            <a:r>
              <a:rPr sz="1100" dirty="0">
                <a:latin typeface="HelveticaNeue-Light"/>
                <a:cs typeface="HelveticaNeue-Light"/>
              </a:rPr>
              <a:t>best.</a:t>
            </a:r>
            <a:endParaRPr sz="1100">
              <a:latin typeface="HelveticaNeue-Light"/>
              <a:cs typeface="HelveticaNeue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1618" y="4819332"/>
            <a:ext cx="1925320" cy="866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95"/>
              </a:spcBef>
            </a:pPr>
            <a:r>
              <a:rPr sz="1100" b="1" dirty="0">
                <a:solidFill>
                  <a:srgbClr val="BE1F23"/>
                </a:solidFill>
                <a:latin typeface="Helvetica Neue"/>
                <a:cs typeface="Helvetica Neue"/>
              </a:rPr>
              <a:t>#3: The Portfolio Builder  </a:t>
            </a:r>
            <a:r>
              <a:rPr sz="1100" spc="-5" dirty="0">
                <a:latin typeface="HelveticaNeue-Light"/>
                <a:cs typeface="HelveticaNeue-Light"/>
              </a:rPr>
              <a:t>Create </a:t>
            </a:r>
            <a:r>
              <a:rPr sz="1100" dirty="0">
                <a:latin typeface="HelveticaNeue-Light"/>
                <a:cs typeface="HelveticaNeue-Light"/>
              </a:rPr>
              <a:t>a new life insurance  </a:t>
            </a:r>
            <a:r>
              <a:rPr sz="1100" spc="-5" dirty="0">
                <a:latin typeface="HelveticaNeue-Light"/>
                <a:cs typeface="HelveticaNeue-Light"/>
              </a:rPr>
              <a:t>property </a:t>
            </a:r>
            <a:r>
              <a:rPr sz="1100" dirty="0">
                <a:latin typeface="HelveticaNeue-Light"/>
                <a:cs typeface="HelveticaNeue-Light"/>
              </a:rPr>
              <a:t>portfolio or</a:t>
            </a:r>
            <a:r>
              <a:rPr sz="1100" spc="-45" dirty="0">
                <a:latin typeface="HelveticaNeue-Light"/>
                <a:cs typeface="HelveticaNeue-Light"/>
              </a:rPr>
              <a:t> </a:t>
            </a:r>
            <a:r>
              <a:rPr sz="1100" spc="-5" dirty="0">
                <a:latin typeface="HelveticaNeue-Light"/>
                <a:cs typeface="HelveticaNeue-Light"/>
              </a:rPr>
              <a:t>remodel</a:t>
            </a:r>
            <a:r>
              <a:rPr sz="1100" spc="-15" dirty="0">
                <a:latin typeface="HelveticaNeue-Light"/>
                <a:cs typeface="HelveticaNeue-Light"/>
              </a:rPr>
              <a:t> </a:t>
            </a:r>
            <a:r>
              <a:rPr sz="1100" dirty="0">
                <a:latin typeface="HelveticaNeue-Light"/>
                <a:cs typeface="HelveticaNeue-Light"/>
              </a:rPr>
              <a:t>an  existing one to exactly fit your  </a:t>
            </a:r>
            <a:r>
              <a:rPr sz="1100" dirty="0">
                <a:solidFill>
                  <a:srgbClr val="BE1F23"/>
                </a:solidFill>
                <a:latin typeface="HelveticaNeue-Light"/>
                <a:cs typeface="HelveticaNeue-Light"/>
              </a:rPr>
              <a:t>Personal LIPM™</a:t>
            </a:r>
            <a:r>
              <a:rPr sz="1100" spc="-25" dirty="0">
                <a:solidFill>
                  <a:srgbClr val="BE1F23"/>
                </a:solidFill>
                <a:latin typeface="HelveticaNeue-Light"/>
                <a:cs typeface="HelveticaNeue-Light"/>
              </a:rPr>
              <a:t> </a:t>
            </a:r>
            <a:r>
              <a:rPr sz="1100" spc="-5" dirty="0">
                <a:solidFill>
                  <a:srgbClr val="BE1F23"/>
                </a:solidFill>
                <a:latin typeface="HelveticaNeue-Light"/>
                <a:cs typeface="HelveticaNeue-Light"/>
              </a:rPr>
              <a:t>Protocol</a:t>
            </a:r>
            <a:endParaRPr sz="1100">
              <a:latin typeface="HelveticaNeue-Light"/>
              <a:cs typeface="HelveticaNeue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8006" y="2250757"/>
            <a:ext cx="1438910" cy="7010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7625" marR="40005" algn="ctr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BE1F23"/>
                </a:solidFill>
                <a:latin typeface="Helvetica Neue"/>
                <a:cs typeface="Helvetica Neue"/>
              </a:rPr>
              <a:t>#2:</a:t>
            </a:r>
            <a:r>
              <a:rPr sz="1100" b="1" spc="-50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1100" b="1" dirty="0">
                <a:solidFill>
                  <a:srgbClr val="BE1F23"/>
                </a:solidFill>
                <a:latin typeface="Helvetica Neue"/>
                <a:cs typeface="Helvetica Neue"/>
              </a:rPr>
              <a:t>Personal</a:t>
            </a:r>
            <a:r>
              <a:rPr sz="1100" b="1" spc="-50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1100" b="1" dirty="0">
                <a:solidFill>
                  <a:srgbClr val="BE1F23"/>
                </a:solidFill>
                <a:latin typeface="Helvetica Neue"/>
                <a:cs typeface="Helvetica Neue"/>
              </a:rPr>
              <a:t>LIPM™  </a:t>
            </a:r>
            <a:r>
              <a:rPr sz="1100" b="1" spc="-5" dirty="0">
                <a:solidFill>
                  <a:srgbClr val="BE1F23"/>
                </a:solidFill>
                <a:latin typeface="Helvetica Neue"/>
                <a:cs typeface="Helvetica Neue"/>
              </a:rPr>
              <a:t>Protocol</a:t>
            </a:r>
            <a:endParaRPr sz="1100">
              <a:latin typeface="Helvetica Neue"/>
              <a:cs typeface="Helvetica Neue"/>
            </a:endParaRPr>
          </a:p>
          <a:p>
            <a:pPr algn="ctr">
              <a:lnSpc>
                <a:spcPts val="1260"/>
              </a:lnSpc>
            </a:pPr>
            <a:r>
              <a:rPr sz="1100" dirty="0">
                <a:latin typeface="HelveticaNeue-Light"/>
                <a:cs typeface="HelveticaNeue-Light"/>
              </a:rPr>
              <a:t>A detailed </a:t>
            </a:r>
            <a:r>
              <a:rPr sz="1100" spc="-5" dirty="0">
                <a:latin typeface="HelveticaNeue-Light"/>
                <a:cs typeface="HelveticaNeue-Light"/>
              </a:rPr>
              <a:t>road </a:t>
            </a:r>
            <a:r>
              <a:rPr sz="1100" dirty="0">
                <a:latin typeface="HelveticaNeue-Light"/>
                <a:cs typeface="HelveticaNeue-Light"/>
              </a:rPr>
              <a:t>map</a:t>
            </a:r>
            <a:r>
              <a:rPr sz="1100" spc="-90" dirty="0">
                <a:latin typeface="HelveticaNeue-Light"/>
                <a:cs typeface="HelveticaNeue-Light"/>
              </a:rPr>
              <a:t> </a:t>
            </a:r>
            <a:r>
              <a:rPr sz="1100" dirty="0">
                <a:latin typeface="HelveticaNeue-Light"/>
                <a:cs typeface="HelveticaNeue-Light"/>
              </a:rPr>
              <a:t>for</a:t>
            </a:r>
            <a:endParaRPr sz="1100">
              <a:latin typeface="HelveticaNeue-Light"/>
              <a:cs typeface="HelveticaNeue-Light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latin typeface="HelveticaNeue-Light"/>
                <a:cs typeface="HelveticaNeue-Light"/>
              </a:rPr>
              <a:t>achieving your</a:t>
            </a:r>
            <a:r>
              <a:rPr sz="1100" spc="-50" dirty="0">
                <a:latin typeface="HelveticaNeue-Light"/>
                <a:cs typeface="HelveticaNeue-Light"/>
              </a:rPr>
              <a:t> </a:t>
            </a:r>
            <a:r>
              <a:rPr sz="1100" dirty="0">
                <a:latin typeface="HelveticaNeue-Light"/>
                <a:cs typeface="HelveticaNeue-Light"/>
              </a:rPr>
              <a:t>goals.</a:t>
            </a:r>
            <a:endParaRPr sz="1100">
              <a:latin typeface="HelveticaNeue-Light"/>
              <a:cs typeface="HelveticaNeue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2441" y="2761932"/>
            <a:ext cx="2070100" cy="866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0975" marR="173355" algn="ctr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BE1F23"/>
                </a:solidFill>
                <a:latin typeface="Helvetica Neue"/>
                <a:cs typeface="Helvetica Neue"/>
              </a:rPr>
              <a:t>#4:</a:t>
            </a:r>
            <a:r>
              <a:rPr sz="1100" b="1" spc="-50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1100" b="1" dirty="0">
                <a:solidFill>
                  <a:srgbClr val="BE1F23"/>
                </a:solidFill>
                <a:latin typeface="Helvetica Neue"/>
                <a:cs typeface="Helvetica Neue"/>
              </a:rPr>
              <a:t>Portfolio</a:t>
            </a:r>
            <a:r>
              <a:rPr sz="1100" b="1" spc="-50" dirty="0">
                <a:solidFill>
                  <a:srgbClr val="BE1F23"/>
                </a:solidFill>
                <a:latin typeface="Helvetica Neue"/>
                <a:cs typeface="Helvetica Neue"/>
              </a:rPr>
              <a:t> </a:t>
            </a:r>
            <a:r>
              <a:rPr sz="1100" b="1" dirty="0">
                <a:solidFill>
                  <a:srgbClr val="BE1F23"/>
                </a:solidFill>
                <a:latin typeface="Helvetica Neue"/>
                <a:cs typeface="Helvetica Neue"/>
              </a:rPr>
              <a:t>Performance  Management</a:t>
            </a:r>
            <a:endParaRPr sz="1100" dirty="0">
              <a:latin typeface="Helvetica Neue"/>
              <a:cs typeface="Helvetica Neue"/>
            </a:endParaRPr>
          </a:p>
          <a:p>
            <a:pPr algn="ctr">
              <a:lnSpc>
                <a:spcPts val="1260"/>
              </a:lnSpc>
            </a:pPr>
            <a:r>
              <a:rPr sz="1100" dirty="0">
                <a:latin typeface="HelveticaNeue-Light"/>
                <a:cs typeface="HelveticaNeue-Light"/>
              </a:rPr>
              <a:t>Ongoing management</a:t>
            </a:r>
            <a:r>
              <a:rPr sz="1100" spc="-50" dirty="0">
                <a:latin typeface="HelveticaNeue-Light"/>
                <a:cs typeface="HelveticaNeue-Light"/>
              </a:rPr>
              <a:t> </a:t>
            </a:r>
            <a:r>
              <a:rPr sz="1100" dirty="0">
                <a:latin typeface="HelveticaNeue-Light"/>
                <a:cs typeface="HelveticaNeue-Light"/>
              </a:rPr>
              <a:t>ensuring</a:t>
            </a:r>
          </a:p>
          <a:p>
            <a:pPr marL="12700" marR="5080" algn="ctr">
              <a:lnSpc>
                <a:spcPts val="1300"/>
              </a:lnSpc>
              <a:spcBef>
                <a:spcPts val="140"/>
              </a:spcBef>
            </a:pPr>
            <a:r>
              <a:rPr sz="1100" dirty="0">
                <a:latin typeface="HelveticaNeue-Light"/>
                <a:cs typeface="HelveticaNeue-Light"/>
              </a:rPr>
              <a:t>portfolio is on target</a:t>
            </a:r>
            <a:r>
              <a:rPr sz="1100" spc="-80" dirty="0">
                <a:latin typeface="HelveticaNeue-Light"/>
                <a:cs typeface="HelveticaNeue-Light"/>
              </a:rPr>
              <a:t> </a:t>
            </a:r>
            <a:r>
              <a:rPr sz="1100" dirty="0">
                <a:latin typeface="HelveticaNeue-Light"/>
                <a:cs typeface="HelveticaNeue-Light"/>
              </a:rPr>
              <a:t>with</a:t>
            </a:r>
            <a:r>
              <a:rPr sz="1100" spc="-20" dirty="0">
                <a:latin typeface="HelveticaNeue-Light"/>
                <a:cs typeface="HelveticaNeue-Light"/>
              </a:rPr>
              <a:t> </a:t>
            </a:r>
            <a:r>
              <a:rPr sz="1100" dirty="0">
                <a:solidFill>
                  <a:srgbClr val="BE1F23"/>
                </a:solidFill>
                <a:latin typeface="HelveticaNeue-Light"/>
                <a:cs typeface="HelveticaNeue-Light"/>
              </a:rPr>
              <a:t>Personal  LIPM™</a:t>
            </a:r>
            <a:r>
              <a:rPr sz="1100" spc="-5" dirty="0">
                <a:solidFill>
                  <a:srgbClr val="BE1F23"/>
                </a:solidFill>
                <a:latin typeface="HelveticaNeue-Light"/>
                <a:cs typeface="HelveticaNeue-Light"/>
              </a:rPr>
              <a:t> Protocol</a:t>
            </a:r>
            <a:endParaRPr sz="1100" dirty="0">
              <a:latin typeface="HelveticaNeue-Light"/>
              <a:cs typeface="HelveticaNeue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4200" y="4102100"/>
            <a:ext cx="2925762" cy="39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Helvetica Neue Light"/>
              <a:cs typeface="Helvetica Neue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55"/>
              </a:spcBef>
              <a:tabLst>
                <a:tab pos="800735" algn="l"/>
                <a:tab pos="1503680" algn="l"/>
                <a:tab pos="1638935" algn="l"/>
                <a:tab pos="1868170" algn="l"/>
                <a:tab pos="2003425" algn="l"/>
                <a:tab pos="2858770" algn="l"/>
                <a:tab pos="2994025" algn="l"/>
                <a:tab pos="3324225" algn="l"/>
                <a:tab pos="3459479" algn="l"/>
                <a:tab pos="3968115" algn="l"/>
                <a:tab pos="4103370" algn="l"/>
              </a:tabLst>
            </a:pPr>
            <a:r>
              <a:rPr dirty="0">
                <a:latin typeface="Helvetica Neue Light"/>
                <a:cs typeface="Helvetica Neue Light"/>
              </a:rPr>
              <a:t>A</a:t>
            </a:r>
            <a:r>
              <a:rPr spc="-65" dirty="0">
                <a:latin typeface="Helvetica Neue Light"/>
                <a:cs typeface="Helvetica Neue Light"/>
              </a:rPr>
              <a:t>r</a:t>
            </a:r>
            <a:r>
              <a:rPr dirty="0">
                <a:latin typeface="Helvetica Neue Light"/>
                <a:cs typeface="Helvetica Neue Light"/>
              </a:rPr>
              <a:t>e	we	a	right	fit	for	you?  </a:t>
            </a:r>
            <a:r>
              <a:rPr spc="-25" dirty="0">
                <a:latin typeface="Helvetica Neue Light"/>
                <a:cs typeface="Helvetica Neue Light"/>
              </a:rPr>
              <a:t>Are	</a:t>
            </a:r>
            <a:r>
              <a:rPr dirty="0">
                <a:latin typeface="Helvetica Neue Light"/>
                <a:cs typeface="Helvetica Neue Light"/>
              </a:rPr>
              <a:t>you	a	right	fit	for	us?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dirty="0">
                <a:latin typeface="Helvetica Neue Light"/>
                <a:cs typeface="Helvetica Neue Light"/>
              </a:rPr>
              <a:t>Find</a:t>
            </a:r>
            <a:r>
              <a:rPr spc="-5" dirty="0">
                <a:latin typeface="Helvetica Neue Light"/>
                <a:cs typeface="Helvetica Neue Light"/>
              </a:rPr>
              <a:t> </a:t>
            </a:r>
            <a:r>
              <a:rPr dirty="0">
                <a:latin typeface="Helvetica Neue Light"/>
                <a:cs typeface="Helvetica Neue Light"/>
              </a:rPr>
              <a:t>out!</a:t>
            </a:r>
          </a:p>
          <a:p>
            <a:pPr marL="414020" indent="-401955">
              <a:lnSpc>
                <a:spcPct val="100000"/>
              </a:lnSpc>
              <a:spcBef>
                <a:spcPts val="1160"/>
              </a:spcBef>
              <a:buChar char="•"/>
              <a:tabLst>
                <a:tab pos="414020" algn="l"/>
                <a:tab pos="414655" algn="l"/>
              </a:tabLst>
            </a:pPr>
            <a:r>
              <a:rPr sz="2400" spc="-20" dirty="0">
                <a:solidFill>
                  <a:srgbClr val="000000"/>
                </a:solidFill>
                <a:latin typeface="Helvetica Neue Light"/>
                <a:cs typeface="Helvetica Neue Light"/>
              </a:rPr>
              <a:t>Watch </a:t>
            </a:r>
            <a:r>
              <a:rPr sz="2400" dirty="0">
                <a:solidFill>
                  <a:srgbClr val="000000"/>
                </a:solidFill>
                <a:latin typeface="Helvetica Neue Light"/>
                <a:cs typeface="Helvetica Neue Light"/>
              </a:rPr>
              <a:t>our case</a:t>
            </a:r>
            <a:r>
              <a:rPr sz="2400" spc="5" dirty="0">
                <a:solidFill>
                  <a:srgbClr val="000000"/>
                </a:solidFill>
                <a:latin typeface="Helvetica Neue Light"/>
                <a:cs typeface="Helvetica Neue Light"/>
              </a:rPr>
              <a:t> </a:t>
            </a:r>
            <a:r>
              <a:rPr sz="2400" dirty="0">
                <a:solidFill>
                  <a:srgbClr val="000000"/>
                </a:solidFill>
                <a:latin typeface="Helvetica Neue Light"/>
                <a:cs typeface="Helvetica Neue Light"/>
              </a:rPr>
              <a:t>studies</a:t>
            </a:r>
            <a:endParaRPr sz="2400">
              <a:latin typeface="Helvetica Neue Light"/>
              <a:cs typeface="Helvetica Neue Light"/>
            </a:endParaRPr>
          </a:p>
          <a:p>
            <a:pPr marL="414020" indent="-401955">
              <a:lnSpc>
                <a:spcPct val="100000"/>
              </a:lnSpc>
              <a:spcBef>
                <a:spcPts val="819"/>
              </a:spcBef>
              <a:buChar char="•"/>
              <a:tabLst>
                <a:tab pos="414020" algn="l"/>
                <a:tab pos="414655" algn="l"/>
              </a:tabLst>
            </a:pPr>
            <a:r>
              <a:rPr sz="2400" dirty="0">
                <a:solidFill>
                  <a:srgbClr val="000000"/>
                </a:solidFill>
                <a:latin typeface="Helvetica Neue Light"/>
                <a:cs typeface="Helvetica Neue Light"/>
              </a:rPr>
              <a:t>Attend our</a:t>
            </a:r>
            <a:r>
              <a:rPr sz="2400" spc="-10" dirty="0">
                <a:solidFill>
                  <a:srgbClr val="000000"/>
                </a:solidFill>
                <a:latin typeface="Helvetica Neue Light"/>
                <a:cs typeface="Helvetica Neue Light"/>
              </a:rPr>
              <a:t> </a:t>
            </a:r>
            <a:r>
              <a:rPr sz="2400" dirty="0">
                <a:solidFill>
                  <a:srgbClr val="000000"/>
                </a:solidFill>
                <a:latin typeface="Helvetica Neue Light"/>
                <a:cs typeface="Helvetica Neue Light"/>
              </a:rPr>
              <a:t>webinars</a:t>
            </a:r>
            <a:endParaRPr sz="2400">
              <a:latin typeface="Helvetica Neue Light"/>
              <a:cs typeface="Helvetica Neue Light"/>
            </a:endParaRPr>
          </a:p>
          <a:p>
            <a:pPr marL="414020" indent="-401955">
              <a:lnSpc>
                <a:spcPct val="100000"/>
              </a:lnSpc>
              <a:spcBef>
                <a:spcPts val="919"/>
              </a:spcBef>
              <a:buChar char="•"/>
              <a:tabLst>
                <a:tab pos="414020" algn="l"/>
                <a:tab pos="414655" algn="l"/>
              </a:tabLst>
            </a:pPr>
            <a:r>
              <a:rPr sz="2400" dirty="0">
                <a:solidFill>
                  <a:srgbClr val="000000"/>
                </a:solidFill>
                <a:latin typeface="Helvetica Neue Light"/>
                <a:cs typeface="Helvetica Neue Light"/>
              </a:rPr>
              <a:t>Subscribe to </a:t>
            </a:r>
            <a:r>
              <a:rPr sz="2400" spc="-30" dirty="0">
                <a:solidFill>
                  <a:srgbClr val="CA2F31"/>
                </a:solidFill>
                <a:latin typeface="Helvetica Neue Light"/>
                <a:cs typeface="Helvetica Neue Light"/>
              </a:rPr>
              <a:t>Pace’s</a:t>
            </a:r>
            <a:r>
              <a:rPr sz="2400" spc="-95" dirty="0">
                <a:solidFill>
                  <a:srgbClr val="CA2F31"/>
                </a:solidFill>
                <a:latin typeface="Helvetica Neue Light"/>
                <a:cs typeface="Helvetica Neue Light"/>
              </a:rPr>
              <a:t> </a:t>
            </a:r>
            <a:r>
              <a:rPr sz="2400" dirty="0">
                <a:solidFill>
                  <a:srgbClr val="CA2F31"/>
                </a:solidFill>
                <a:latin typeface="Helvetica Neue Light"/>
                <a:cs typeface="Helvetica Neue Light"/>
              </a:rPr>
              <a:t>Pig-in-a-Poke</a:t>
            </a:r>
            <a:endParaRPr sz="2400">
              <a:latin typeface="Helvetica Neue Light"/>
              <a:cs typeface="Helvetica Neue Light"/>
            </a:endParaRPr>
          </a:p>
          <a:p>
            <a:pPr marL="419100" marR="156845" indent="-406400">
              <a:lnSpc>
                <a:spcPct val="100699"/>
              </a:lnSpc>
              <a:spcBef>
                <a:spcPts val="800"/>
              </a:spcBef>
              <a:buChar char="•"/>
              <a:tabLst>
                <a:tab pos="414020" algn="l"/>
                <a:tab pos="414655" algn="l"/>
              </a:tabLst>
            </a:pPr>
            <a:r>
              <a:rPr sz="2400" dirty="0">
                <a:solidFill>
                  <a:srgbClr val="000000"/>
                </a:solidFill>
                <a:latin typeface="Helvetica Neue Light"/>
                <a:cs typeface="Helvetica Neue Light"/>
              </a:rPr>
              <a:t>Ask for a case-specific </a:t>
            </a:r>
            <a:r>
              <a:rPr sz="2400" dirty="0">
                <a:latin typeface="Helvetica Neue Light"/>
                <a:cs typeface="Helvetica Neue Light"/>
              </a:rPr>
              <a:t>Real</a:t>
            </a:r>
            <a:r>
              <a:rPr sz="2400" spc="-85" dirty="0">
                <a:latin typeface="Helvetica Neue Light"/>
                <a:cs typeface="Helvetica Neue Light"/>
              </a:rPr>
              <a:t> </a:t>
            </a:r>
            <a:r>
              <a:rPr sz="2400" spc="-30" dirty="0">
                <a:latin typeface="Helvetica Neue Light"/>
                <a:cs typeface="Helvetica Neue Light"/>
              </a:rPr>
              <a:t>Value  </a:t>
            </a:r>
            <a:r>
              <a:rPr sz="2400" dirty="0">
                <a:latin typeface="Helvetica Neue Light"/>
                <a:cs typeface="Helvetica Neue Light"/>
              </a:rPr>
              <a:t>Snapshot</a:t>
            </a:r>
            <a:endParaRPr sz="2400">
              <a:latin typeface="Helvetica Neue Light"/>
              <a:cs typeface="Helvetica Neue Light"/>
            </a:endParaRPr>
          </a:p>
          <a:p>
            <a:pPr marL="414020" indent="-401955">
              <a:lnSpc>
                <a:spcPct val="100000"/>
              </a:lnSpc>
              <a:spcBef>
                <a:spcPts val="819"/>
              </a:spcBef>
              <a:buChar char="•"/>
              <a:tabLst>
                <a:tab pos="414020" algn="l"/>
                <a:tab pos="414655" algn="l"/>
              </a:tabLst>
            </a:pPr>
            <a:r>
              <a:rPr sz="2400" dirty="0">
                <a:solidFill>
                  <a:srgbClr val="000000"/>
                </a:solidFill>
                <a:latin typeface="Helvetica Neue Light"/>
                <a:cs typeface="Helvetica Neue Light"/>
              </a:rPr>
              <a:t>Schedule an </a:t>
            </a:r>
            <a:r>
              <a:rPr sz="2400" dirty="0">
                <a:latin typeface="Helvetica Neue Light"/>
                <a:cs typeface="Helvetica Neue Light"/>
              </a:rPr>
              <a:t>Alignment</a:t>
            </a:r>
            <a:r>
              <a:rPr sz="2400" spc="-55" dirty="0">
                <a:latin typeface="Helvetica Neue Light"/>
                <a:cs typeface="Helvetica Neue Light"/>
              </a:rPr>
              <a:t> </a:t>
            </a:r>
            <a:r>
              <a:rPr sz="2400" dirty="0">
                <a:latin typeface="Helvetica Neue Light"/>
                <a:cs typeface="Helvetica Neue Light"/>
              </a:rPr>
              <a:t>Interview</a:t>
            </a:r>
            <a:endParaRPr sz="240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7" y="444500"/>
            <a:ext cx="5384165" cy="11277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spc="-25" dirty="0">
                <a:latin typeface="HelveticaNeue-Light"/>
                <a:cs typeface="HelveticaNeue-Light"/>
              </a:rPr>
              <a:t>We </a:t>
            </a:r>
            <a:r>
              <a:rPr sz="2400" dirty="0">
                <a:latin typeface="HelveticaNeue-Light"/>
                <a:cs typeface="HelveticaNeue-Light"/>
              </a:rPr>
              <a:t>convert life insurance </a:t>
            </a:r>
            <a:r>
              <a:rPr sz="2400" spc="-15" dirty="0">
                <a:latin typeface="HelveticaNeue-Light"/>
                <a:cs typeface="HelveticaNeue-Light"/>
              </a:rPr>
              <a:t>from </a:t>
            </a:r>
            <a:r>
              <a:rPr sz="2400" dirty="0">
                <a:latin typeface="HelveticaNeue-Light"/>
                <a:cs typeface="HelveticaNeue-Light"/>
              </a:rPr>
              <a:t>one of</a:t>
            </a:r>
            <a:r>
              <a:rPr sz="2400" spc="-40" dirty="0">
                <a:latin typeface="HelveticaNeue-Light"/>
                <a:cs typeface="HelveticaNeue-Light"/>
              </a:rPr>
              <a:t> </a:t>
            </a:r>
            <a:r>
              <a:rPr sz="2400" dirty="0">
                <a:latin typeface="HelveticaNeue-Light"/>
                <a:cs typeface="HelveticaNeue-Light"/>
              </a:rPr>
              <a:t>the  least valuable </a:t>
            </a:r>
            <a:r>
              <a:rPr sz="2400" spc="-5" dirty="0">
                <a:latin typeface="HelveticaNeue-Light"/>
                <a:cs typeface="HelveticaNeue-Light"/>
              </a:rPr>
              <a:t>properties </a:t>
            </a:r>
            <a:r>
              <a:rPr sz="2400" dirty="0">
                <a:latin typeface="HelveticaNeue-Light"/>
                <a:cs typeface="HelveticaNeue-Light"/>
              </a:rPr>
              <a:t>in a portfolio to  one of the most valuable</a:t>
            </a:r>
            <a:r>
              <a:rPr sz="2400" spc="-45" dirty="0">
                <a:latin typeface="HelveticaNeue-Light"/>
                <a:cs typeface="HelveticaNeue-Light"/>
              </a:rPr>
              <a:t> </a:t>
            </a:r>
            <a:r>
              <a:rPr sz="2400" spc="-5" dirty="0">
                <a:latin typeface="HelveticaNeue-Light"/>
                <a:cs typeface="HelveticaNeue-Light"/>
              </a:rPr>
              <a:t>properties…</a:t>
            </a:r>
            <a:endParaRPr sz="240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7407" y="1905000"/>
            <a:ext cx="4155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13255" algn="l"/>
                <a:tab pos="3493770" algn="l"/>
              </a:tabLst>
            </a:pPr>
            <a:r>
              <a:rPr sz="4000" dirty="0">
                <a:solidFill>
                  <a:srgbClr val="BE1F23"/>
                </a:solidFill>
                <a:latin typeface="Helvetica Neue"/>
                <a:cs typeface="Helvetica Neue"/>
              </a:rPr>
              <a:t>Without	selling	life  insurance.</a:t>
            </a:r>
            <a:endParaRPr sz="4000">
              <a:latin typeface="Helvetica Neue"/>
              <a:cs typeface="Helvetica Neu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7" y="388939"/>
            <a:ext cx="5384165" cy="11277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spc="-25" dirty="0">
                <a:latin typeface="HelveticaNeue-Light"/>
                <a:cs typeface="HelveticaNeue-Light"/>
              </a:rPr>
              <a:t>We </a:t>
            </a:r>
            <a:r>
              <a:rPr sz="2400" dirty="0">
                <a:latin typeface="HelveticaNeue-Light"/>
                <a:cs typeface="HelveticaNeue-Light"/>
              </a:rPr>
              <a:t>convert life insurance </a:t>
            </a:r>
            <a:r>
              <a:rPr sz="2400" spc="-15" dirty="0">
                <a:latin typeface="HelveticaNeue-Light"/>
                <a:cs typeface="HelveticaNeue-Light"/>
              </a:rPr>
              <a:t>from </a:t>
            </a:r>
            <a:r>
              <a:rPr sz="2400" dirty="0">
                <a:latin typeface="HelveticaNeue-Light"/>
                <a:cs typeface="HelveticaNeue-Light"/>
              </a:rPr>
              <a:t>one of</a:t>
            </a:r>
            <a:r>
              <a:rPr sz="2400" spc="-40" dirty="0">
                <a:latin typeface="HelveticaNeue-Light"/>
                <a:cs typeface="HelveticaNeue-Light"/>
              </a:rPr>
              <a:t> </a:t>
            </a:r>
            <a:r>
              <a:rPr sz="2400" dirty="0">
                <a:latin typeface="HelveticaNeue-Light"/>
                <a:cs typeface="HelveticaNeue-Light"/>
              </a:rPr>
              <a:t>the  least valuable </a:t>
            </a:r>
            <a:r>
              <a:rPr sz="2400" spc="-5" dirty="0">
                <a:latin typeface="HelveticaNeue-Light"/>
                <a:cs typeface="HelveticaNeue-Light"/>
              </a:rPr>
              <a:t>properties </a:t>
            </a:r>
            <a:r>
              <a:rPr sz="2400" dirty="0">
                <a:latin typeface="HelveticaNeue-Light"/>
                <a:cs typeface="HelveticaNeue-Light"/>
              </a:rPr>
              <a:t>in a portfolio to  one of the most valuable</a:t>
            </a:r>
            <a:r>
              <a:rPr sz="2400" spc="-45" dirty="0">
                <a:latin typeface="HelveticaNeue-Light"/>
                <a:cs typeface="HelveticaNeue-Light"/>
              </a:rPr>
              <a:t> </a:t>
            </a:r>
            <a:r>
              <a:rPr sz="2400" spc="-5" dirty="0">
                <a:latin typeface="HelveticaNeue-Light"/>
                <a:cs typeface="HelveticaNeue-Light"/>
              </a:rPr>
              <a:t>properties…</a:t>
            </a:r>
            <a:endParaRPr sz="240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7407" y="1849437"/>
            <a:ext cx="52463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20165" algn="l"/>
                <a:tab pos="1395095" algn="l"/>
                <a:tab pos="2251710" algn="l"/>
                <a:tab pos="2590165" algn="l"/>
                <a:tab pos="3370579" algn="l"/>
              </a:tabLst>
            </a:pPr>
            <a:r>
              <a:rPr sz="4000" dirty="0"/>
              <a:t>Using		our	</a:t>
            </a:r>
            <a:r>
              <a:rPr sz="4000" spc="-35" dirty="0">
                <a:solidFill>
                  <a:srgbClr val="BE1F23"/>
                </a:solidFill>
                <a:latin typeface="Helvetica Neue"/>
                <a:cs typeface="Helvetica Neue"/>
              </a:rPr>
              <a:t>proprietary,  </a:t>
            </a:r>
            <a:r>
              <a:rPr sz="4000" dirty="0">
                <a:solidFill>
                  <a:srgbClr val="BE1F23"/>
                </a:solidFill>
                <a:latin typeface="Helvetica Neue"/>
                <a:cs typeface="Helvetica Neue"/>
              </a:rPr>
              <a:t>fee-based,	fiduciary  level,	advisory	services</a:t>
            </a:r>
            <a:endParaRPr sz="4000">
              <a:latin typeface="Helvetica Neue"/>
              <a:cs typeface="Helvetica Neu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7407" y="3678237"/>
            <a:ext cx="4491355" cy="9448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sz="2800" dirty="0">
                <a:latin typeface="HelveticaNeue-Light"/>
                <a:cs typeface="HelveticaNeue-Light"/>
              </a:rPr>
              <a:t>(independent of life</a:t>
            </a:r>
            <a:r>
              <a:rPr sz="2800" spc="-100" dirty="0">
                <a:latin typeface="HelveticaNeue-Light"/>
                <a:cs typeface="HelveticaNeue-Light"/>
              </a:rPr>
              <a:t> </a:t>
            </a:r>
            <a:r>
              <a:rPr sz="2800" dirty="0">
                <a:latin typeface="HelveticaNeue-Light"/>
                <a:cs typeface="HelveticaNeue-Light"/>
              </a:rPr>
              <a:t>insurance  company</a:t>
            </a:r>
            <a:r>
              <a:rPr sz="2800" spc="-10" dirty="0">
                <a:latin typeface="HelveticaNeue-Light"/>
                <a:cs typeface="HelveticaNeue-Light"/>
              </a:rPr>
              <a:t> </a:t>
            </a:r>
            <a:r>
              <a:rPr sz="2800" dirty="0">
                <a:latin typeface="HelveticaNeue-Light"/>
                <a:cs typeface="HelveticaNeue-Light"/>
              </a:rPr>
              <a:t>illustrations)</a:t>
            </a:r>
            <a:r>
              <a:rPr sz="3200" dirty="0">
                <a:latin typeface="HelveticaNeue-Light"/>
                <a:cs typeface="HelveticaNeue-Light"/>
              </a:rPr>
              <a:t>.</a:t>
            </a:r>
            <a:endParaRPr sz="3200">
              <a:latin typeface="HelveticaNeue-Light"/>
              <a:cs typeface="HelveticaNeue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6250" y="731838"/>
            <a:ext cx="5624195" cy="34340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0800" marR="43180">
              <a:lnSpc>
                <a:spcPct val="100299"/>
              </a:lnSpc>
              <a:spcBef>
                <a:spcPts val="85"/>
              </a:spcBef>
              <a:tabLst>
                <a:tab pos="2580005" algn="l"/>
              </a:tabLst>
            </a:pPr>
            <a:r>
              <a:rPr sz="3200" dirty="0">
                <a:latin typeface="HelveticaNeue-Light"/>
                <a:cs typeface="HelveticaNeue-Light"/>
              </a:rPr>
              <a:t>Using the principles found in  Life Insurance </a:t>
            </a:r>
            <a:r>
              <a:rPr sz="3200" spc="-10" dirty="0">
                <a:latin typeface="HelveticaNeue-Light"/>
                <a:cs typeface="HelveticaNeue-Light"/>
              </a:rPr>
              <a:t>Property  </a:t>
            </a:r>
            <a:r>
              <a:rPr sz="3200" dirty="0">
                <a:latin typeface="HelveticaNeue-Light"/>
                <a:cs typeface="HelveticaNeue-Light"/>
              </a:rPr>
              <a:t>Management	</a:t>
            </a:r>
            <a:r>
              <a:rPr sz="3200" spc="5" dirty="0">
                <a:solidFill>
                  <a:srgbClr val="B62B2E"/>
                </a:solidFill>
                <a:latin typeface="Helvetica Neue"/>
                <a:cs typeface="Helvetica Neue"/>
              </a:rPr>
              <a:t>LIPM</a:t>
            </a:r>
            <a:r>
              <a:rPr sz="3150" spc="7" baseline="25132" dirty="0">
                <a:solidFill>
                  <a:srgbClr val="B62B2E"/>
                </a:solidFill>
                <a:latin typeface="Helvetica Neue"/>
                <a:cs typeface="Helvetica Neue"/>
              </a:rPr>
              <a:t>™ </a:t>
            </a:r>
            <a:r>
              <a:rPr sz="3200" dirty="0">
                <a:latin typeface="HelveticaNeue-Light"/>
                <a:cs typeface="HelveticaNeue-Light"/>
              </a:rPr>
              <a:t>which </a:t>
            </a:r>
            <a:r>
              <a:rPr sz="3200" dirty="0">
                <a:solidFill>
                  <a:srgbClr val="B62B2E"/>
                </a:solidFill>
                <a:latin typeface="Helvetica Neue"/>
                <a:cs typeface="Helvetica Neue"/>
              </a:rPr>
              <a:t>we  </a:t>
            </a:r>
            <a:r>
              <a:rPr sz="3200" spc="-10" dirty="0">
                <a:solidFill>
                  <a:srgbClr val="B62B2E"/>
                </a:solidFill>
                <a:latin typeface="Helvetica Neue"/>
                <a:cs typeface="Helvetica Neue"/>
              </a:rPr>
              <a:t>created, </a:t>
            </a:r>
            <a:r>
              <a:rPr sz="3200" dirty="0">
                <a:solidFill>
                  <a:srgbClr val="B62B2E"/>
                </a:solidFill>
                <a:latin typeface="Helvetica Neue"/>
                <a:cs typeface="Helvetica Neue"/>
              </a:rPr>
              <a:t>perfected </a:t>
            </a:r>
            <a:r>
              <a:rPr sz="3200" dirty="0">
                <a:latin typeface="HelveticaNeue-Light"/>
                <a:cs typeface="HelveticaNeue-Light"/>
              </a:rPr>
              <a:t>and make  available</a:t>
            </a:r>
            <a:r>
              <a:rPr sz="3200" spc="-5" dirty="0">
                <a:latin typeface="HelveticaNeue-Light"/>
                <a:cs typeface="HelveticaNeue-Light"/>
              </a:rPr>
              <a:t> </a:t>
            </a:r>
            <a:r>
              <a:rPr sz="3200" spc="-10" dirty="0">
                <a:latin typeface="HelveticaNeue-Light"/>
                <a:cs typeface="HelveticaNeue-Light"/>
              </a:rPr>
              <a:t>through…</a:t>
            </a:r>
            <a:endParaRPr sz="3200">
              <a:latin typeface="HelveticaNeue-Light"/>
              <a:cs typeface="HelveticaNeue-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HelveticaNeue-Light"/>
              <a:cs typeface="HelveticaNeue-Light"/>
            </a:endParaRPr>
          </a:p>
          <a:p>
            <a:pPr marL="50800">
              <a:lnSpc>
                <a:spcPct val="100000"/>
              </a:lnSpc>
            </a:pPr>
            <a:r>
              <a:rPr sz="3200" dirty="0">
                <a:solidFill>
                  <a:srgbClr val="B62B2E"/>
                </a:solidFill>
                <a:latin typeface="Helvetica Neue"/>
                <a:cs typeface="Helvetica Neue"/>
              </a:rPr>
              <a:t>The </a:t>
            </a:r>
            <a:r>
              <a:rPr sz="3200" spc="-10" dirty="0">
                <a:solidFill>
                  <a:srgbClr val="B62B2E"/>
                </a:solidFill>
                <a:latin typeface="Helvetica Neue"/>
                <a:cs typeface="Helvetica Neue"/>
              </a:rPr>
              <a:t>ObjectiView </a:t>
            </a:r>
            <a:r>
              <a:rPr sz="3200" dirty="0">
                <a:solidFill>
                  <a:srgbClr val="B62B2E"/>
                </a:solidFill>
                <a:latin typeface="Helvetica Neue"/>
                <a:cs typeface="Helvetica Neue"/>
              </a:rPr>
              <a:t>System.</a:t>
            </a:r>
            <a:endParaRPr sz="32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7455" y="977900"/>
            <a:ext cx="527621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88085" algn="l"/>
                <a:tab pos="1245235" algn="l"/>
                <a:tab pos="1565275" algn="l"/>
                <a:tab pos="1903730" algn="l"/>
                <a:tab pos="1969770" algn="l"/>
                <a:tab pos="2214245" algn="l"/>
                <a:tab pos="2525395" algn="l"/>
                <a:tab pos="2807970" algn="l"/>
                <a:tab pos="3230245" algn="l"/>
                <a:tab pos="3287395" algn="l"/>
                <a:tab pos="3663950" algn="l"/>
                <a:tab pos="3692525" algn="l"/>
              </a:tabLst>
            </a:pPr>
            <a:r>
              <a:rPr sz="4000" spc="-15" dirty="0"/>
              <a:t>Where	there	</a:t>
            </a:r>
            <a:r>
              <a:rPr sz="4000" dirty="0"/>
              <a:t>is		a		clear  need		and	</a:t>
            </a:r>
            <a:r>
              <a:rPr sz="4000" spc="-15" dirty="0"/>
              <a:t>desire	</a:t>
            </a:r>
            <a:r>
              <a:rPr sz="4000" dirty="0"/>
              <a:t>for  </a:t>
            </a:r>
            <a:r>
              <a:rPr sz="4000" dirty="0">
                <a:solidFill>
                  <a:srgbClr val="BE1F23"/>
                </a:solidFill>
                <a:latin typeface="Helvetica Neue"/>
                <a:cs typeface="Helvetica Neue"/>
              </a:rPr>
              <a:t>immediate	additional  liquidity	</a:t>
            </a:r>
            <a:r>
              <a:rPr sz="4000" dirty="0"/>
              <a:t>when	someone  dies,	we		believe…</a:t>
            </a:r>
            <a:endParaRPr sz="40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7775" y="241300"/>
            <a:ext cx="57759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Where there </a:t>
            </a:r>
            <a:r>
              <a:rPr sz="2000" dirty="0"/>
              <a:t>is a clear need and </a:t>
            </a:r>
            <a:r>
              <a:rPr sz="2000" spc="-10" dirty="0"/>
              <a:t>desire </a:t>
            </a:r>
            <a:r>
              <a:rPr sz="2000" dirty="0"/>
              <a:t>for</a:t>
            </a:r>
            <a:r>
              <a:rPr sz="2000" spc="-30" dirty="0"/>
              <a:t> </a:t>
            </a:r>
            <a:r>
              <a:rPr sz="2000" dirty="0"/>
              <a:t>immediate  additional liquidity when someone dies, we</a:t>
            </a:r>
            <a:r>
              <a:rPr sz="2000" spc="-100" dirty="0"/>
              <a:t> </a:t>
            </a:r>
            <a:r>
              <a:rPr sz="2000" dirty="0"/>
              <a:t>believe…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017775" y="1155700"/>
            <a:ext cx="577469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7690" algn="l"/>
                <a:tab pos="727710" algn="l"/>
                <a:tab pos="915669" algn="l"/>
                <a:tab pos="1584325" algn="l"/>
                <a:tab pos="1884045" algn="l"/>
                <a:tab pos="2016125" algn="l"/>
                <a:tab pos="2421890" algn="l"/>
                <a:tab pos="2467610" algn="l"/>
                <a:tab pos="2534285" algn="l"/>
                <a:tab pos="2901315" algn="l"/>
                <a:tab pos="3324225" algn="l"/>
                <a:tab pos="3550285" algn="l"/>
                <a:tab pos="3598545" algn="l"/>
                <a:tab pos="3729354" algn="l"/>
                <a:tab pos="4133850" algn="l"/>
                <a:tab pos="4820285" algn="l"/>
              </a:tabLst>
            </a:pPr>
            <a:r>
              <a:rPr sz="4000" dirty="0">
                <a:latin typeface="HelveticaNeue-Light"/>
                <a:cs typeface="HelveticaNeue-Light"/>
              </a:rPr>
              <a:t>Life	Insurance,	when  </a:t>
            </a:r>
            <a:r>
              <a:rPr sz="4000" spc="-10" dirty="0">
                <a:solidFill>
                  <a:srgbClr val="BE1F23"/>
                </a:solidFill>
                <a:latin typeface="Helvetica Neue"/>
                <a:cs typeface="Helvetica Neue"/>
              </a:rPr>
              <a:t>properly		acquired	</a:t>
            </a:r>
            <a:r>
              <a:rPr sz="4000" dirty="0">
                <a:solidFill>
                  <a:srgbClr val="BE1F23"/>
                </a:solidFill>
                <a:latin typeface="Helvetica Neue"/>
                <a:cs typeface="Helvetica Neue"/>
              </a:rPr>
              <a:t>and  managed,	</a:t>
            </a:r>
            <a:r>
              <a:rPr sz="4000" dirty="0">
                <a:latin typeface="HelveticaNeue-Light"/>
                <a:cs typeface="HelveticaNeue-Light"/>
              </a:rPr>
              <a:t>is	the		best	type  of	</a:t>
            </a:r>
            <a:r>
              <a:rPr sz="4000" spc="-10" dirty="0">
                <a:latin typeface="HelveticaNeue-Light"/>
                <a:cs typeface="HelveticaNeue-Light"/>
              </a:rPr>
              <a:t>property			</a:t>
            </a:r>
            <a:r>
              <a:rPr sz="4000" dirty="0">
                <a:latin typeface="HelveticaNeue-Light"/>
                <a:cs typeface="HelveticaNeue-Light"/>
              </a:rPr>
              <a:t>ever		invented  for	</a:t>
            </a:r>
            <a:r>
              <a:rPr sz="4000" dirty="0">
                <a:solidFill>
                  <a:srgbClr val="BE1F23"/>
                </a:solidFill>
                <a:latin typeface="Helvetica Neue"/>
                <a:cs typeface="Helvetica Neue"/>
              </a:rPr>
              <a:t>the	</a:t>
            </a:r>
            <a:r>
              <a:rPr sz="4000" spc="-10" dirty="0">
                <a:solidFill>
                  <a:srgbClr val="BE1F23"/>
                </a:solidFill>
                <a:latin typeface="Helvetica Neue"/>
                <a:cs typeface="Helvetica Neue"/>
              </a:rPr>
              <a:t>creation	</a:t>
            </a:r>
            <a:r>
              <a:rPr sz="4000" dirty="0">
                <a:solidFill>
                  <a:srgbClr val="BE1F23"/>
                </a:solidFill>
                <a:latin typeface="Helvetica Neue"/>
                <a:cs typeface="Helvetica Neue"/>
              </a:rPr>
              <a:t>and  transfer	of		wealth.</a:t>
            </a:r>
            <a:endParaRPr sz="4000">
              <a:latin typeface="Helvetica Neue"/>
              <a:cs typeface="Helvetica Neu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4380" y="749300"/>
            <a:ext cx="5250180" cy="3863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  <a:tabLst>
                <a:tab pos="884555" algn="l"/>
                <a:tab pos="1215390" algn="l"/>
                <a:tab pos="1282700" algn="l"/>
                <a:tab pos="1350010" algn="l"/>
                <a:tab pos="1553845" algn="l"/>
                <a:tab pos="1731645" algn="l"/>
                <a:tab pos="1934210" algn="l"/>
                <a:tab pos="2095500" algn="l"/>
                <a:tab pos="2121535" algn="l"/>
                <a:tab pos="2670810" algn="l"/>
                <a:tab pos="2966720" algn="l"/>
                <a:tab pos="3154680" algn="l"/>
                <a:tab pos="3561715" algn="l"/>
                <a:tab pos="3670300" algn="l"/>
                <a:tab pos="3728720" algn="l"/>
                <a:tab pos="3908425" algn="l"/>
                <a:tab pos="3958590" algn="l"/>
                <a:tab pos="4077970" algn="l"/>
                <a:tab pos="4389755" algn="l"/>
                <a:tab pos="4686935" algn="l"/>
              </a:tabLst>
            </a:pPr>
            <a:r>
              <a:rPr sz="3600" dirty="0">
                <a:latin typeface="HelveticaNeue-Light"/>
                <a:cs typeface="HelveticaNeue-Light"/>
              </a:rPr>
              <a:t>When		life	insurance		is	not  </a:t>
            </a:r>
            <a:r>
              <a:rPr sz="3600" spc="-10" dirty="0">
                <a:latin typeface="HelveticaNeue-Light"/>
                <a:cs typeface="HelveticaNeue-Light"/>
              </a:rPr>
              <a:t>properly	acquired	</a:t>
            </a:r>
            <a:r>
              <a:rPr sz="3600" dirty="0">
                <a:latin typeface="HelveticaNeue-Light"/>
                <a:cs typeface="HelveticaNeue-Light"/>
              </a:rPr>
              <a:t>or  managed,		chances	</a:t>
            </a:r>
            <a:r>
              <a:rPr sz="3600" spc="-20" dirty="0">
                <a:latin typeface="HelveticaNeue-Light"/>
                <a:cs typeface="HelveticaNeue-Light"/>
              </a:rPr>
              <a:t>are…  </a:t>
            </a: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policy		owners	</a:t>
            </a:r>
            <a:r>
              <a:rPr sz="3600" spc="-25" dirty="0">
                <a:solidFill>
                  <a:srgbClr val="BE1F23"/>
                </a:solidFill>
                <a:latin typeface="Helvetica Neue"/>
                <a:cs typeface="Helvetica Neue"/>
              </a:rPr>
              <a:t>are		</a:t>
            </a:r>
            <a:r>
              <a:rPr sz="3600" dirty="0">
                <a:solidFill>
                  <a:srgbClr val="BE1F23"/>
                </a:solidFill>
                <a:latin typeface="Helvetica Neue"/>
                <a:cs typeface="Helvetica Neue"/>
              </a:rPr>
              <a:t>not  getting	what	they		paid	for  </a:t>
            </a:r>
            <a:r>
              <a:rPr sz="3600" dirty="0">
                <a:latin typeface="HelveticaNeue-Light"/>
                <a:cs typeface="HelveticaNeue-Light"/>
              </a:rPr>
              <a:t>and	could	even	lose		their  </a:t>
            </a:r>
            <a:r>
              <a:rPr sz="3600" spc="-15" dirty="0">
                <a:latin typeface="HelveticaNeue-Light"/>
                <a:cs typeface="HelveticaNeue-Light"/>
              </a:rPr>
              <a:t>entire	</a:t>
            </a:r>
            <a:r>
              <a:rPr sz="3600" dirty="0">
                <a:latin typeface="HelveticaNeue-Light"/>
                <a:cs typeface="HelveticaNeue-Light"/>
              </a:rPr>
              <a:t>investment.</a:t>
            </a:r>
            <a:endParaRPr sz="360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3972" y="1449387"/>
            <a:ext cx="569976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  <a:tabLst>
                <a:tab pos="825500" algn="l"/>
                <a:tab pos="884555" algn="l"/>
                <a:tab pos="2019300" algn="l"/>
                <a:tab pos="2994025" algn="l"/>
                <a:tab pos="3704590" algn="l"/>
                <a:tab pos="3738879" algn="l"/>
              </a:tabLst>
            </a:pPr>
            <a:r>
              <a:rPr dirty="0"/>
              <a:t>But	when	</a:t>
            </a:r>
            <a:r>
              <a:rPr spc="-10" dirty="0"/>
              <a:t>properly		acquired  </a:t>
            </a:r>
            <a:r>
              <a:rPr dirty="0"/>
              <a:t>and		managed,	</a:t>
            </a:r>
            <a:r>
              <a:rPr dirty="0">
                <a:solidFill>
                  <a:srgbClr val="BE1F23"/>
                </a:solidFill>
                <a:latin typeface="Helvetica Neue"/>
                <a:cs typeface="Helvetica Neue"/>
              </a:rPr>
              <a:t>life	insurance  works…</a:t>
            </a:r>
          </a:p>
        </p:txBody>
      </p:sp>
      <p:sp>
        <p:nvSpPr>
          <p:cNvPr id="3" name="object 3"/>
          <p:cNvSpPr/>
          <p:nvPr/>
        </p:nvSpPr>
        <p:spPr>
          <a:xfrm>
            <a:off x="555047" y="1379750"/>
            <a:ext cx="2155367" cy="209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354</Words>
  <Application>Microsoft Macintosh PowerPoint</Application>
  <PresentationFormat>On-screen Show (4:3)</PresentationFormat>
  <Paragraphs>70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Using  our proprietary,  fee-based, fiduciary  level, advisory services</vt:lpstr>
      <vt:lpstr>PowerPoint Presentation</vt:lpstr>
      <vt:lpstr>Where there is  a  clear  need  and desire for  immediate additional  liquidity when someone  dies, we  believe…</vt:lpstr>
      <vt:lpstr>Where there is a clear need and desire for immediate  additional liquidity when someone dies, we believe…</vt:lpstr>
      <vt:lpstr>PowerPoint Presentation</vt:lpstr>
      <vt:lpstr>But when properly  acquired  and  managed, life insurance  works…</vt:lpstr>
      <vt:lpstr>Because… You pay “pennies on the  dollar”!</vt:lpstr>
      <vt:lpstr>What people think they are buying…</vt:lpstr>
      <vt:lpstr>PowerPoint Presentation</vt:lpstr>
      <vt:lpstr>Upwards of 90% of the  time… the policies are failing!</vt:lpstr>
      <vt:lpstr>Their policies die before they do!</vt:lpstr>
      <vt:lpstr>But…</vt:lpstr>
      <vt:lpstr>Making life insurance  work…</vt:lpstr>
      <vt:lpstr>Making life insurance  work…</vt:lpstr>
      <vt:lpstr>Can you do better?</vt:lpstr>
      <vt:lpstr>Other property: Timing is critical</vt:lpstr>
      <vt:lpstr>PowerPoint Presentation</vt:lpstr>
      <vt:lpstr>PowerPoint Presentation</vt:lpstr>
      <vt:lpstr>PowerPoint Presentation</vt:lpstr>
      <vt:lpstr>How do we do it?</vt:lpstr>
      <vt:lpstr>PowerPoint Presentation</vt:lpstr>
      <vt:lpstr>Apply The ObjectiView System early enough</vt:lpstr>
      <vt:lpstr>Apply The ObjectiView System before you buy</vt:lpstr>
      <vt:lpstr>PowerPoint Presentation</vt:lpstr>
      <vt:lpstr>The ObjectiView System</vt:lpstr>
      <vt:lpstr>Are we a right fit for you?  Are you a right fit for us?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LIPM Intro 5.2.ppt</dc:title>
  <cp:lastModifiedBy>Stephen Lindell</cp:lastModifiedBy>
  <cp:revision>2</cp:revision>
  <dcterms:created xsi:type="dcterms:W3CDTF">2020-01-24T01:41:04Z</dcterms:created>
  <dcterms:modified xsi:type="dcterms:W3CDTF">2020-01-24T01:51:39Z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2011-05-05T00:00:00Z</vt:filetime>
  </property>
  <property fmtid="{D5CDD505-2E9C-101B-9397-08002B2CF9AE}" pid="3" name="Creator">
    <vt:lpwstr>Microsoft PowerPoint</vt:lpwstr>
  </property>
  <property fmtid="{D5CDD505-2E9C-101B-9397-08002B2CF9AE}" pid="4" name="LastSaved">
    <vt:filetime>2020-01-24T00:00:00Z</vt:filetime>
  </property>
</Properties>
</file>